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avi" ContentType="video/x-msvide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tags/tag4.xml" ContentType="application/vnd.openxmlformats-officedocument.presentationml.tags+xml"/>
  <Override PartName="/ppt/notesSlides/notesSlide4.xml" ContentType="application/vnd.openxmlformats-officedocument.presentationml.notesSlide+xml"/>
  <Override PartName="/ppt/charts/chart2.xml" ContentType="application/vnd.openxmlformats-officedocument.drawingml.chart+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92" r:id="rId1"/>
  </p:sldMasterIdLst>
  <p:notesMasterIdLst>
    <p:notesMasterId r:id="rId50"/>
  </p:notesMasterIdLst>
  <p:handoutMasterIdLst>
    <p:handoutMasterId r:id="rId51"/>
  </p:handoutMasterIdLst>
  <p:sldIdLst>
    <p:sldId id="539" r:id="rId2"/>
    <p:sldId id="541" r:id="rId3"/>
    <p:sldId id="618" r:id="rId4"/>
    <p:sldId id="543" r:id="rId5"/>
    <p:sldId id="619" r:id="rId6"/>
    <p:sldId id="626" r:id="rId7"/>
    <p:sldId id="621" r:id="rId8"/>
    <p:sldId id="623" r:id="rId9"/>
    <p:sldId id="624" r:id="rId10"/>
    <p:sldId id="625" r:id="rId11"/>
    <p:sldId id="622" r:id="rId12"/>
    <p:sldId id="627" r:id="rId13"/>
    <p:sldId id="628" r:id="rId14"/>
    <p:sldId id="629" r:id="rId15"/>
    <p:sldId id="630" r:id="rId16"/>
    <p:sldId id="631" r:id="rId17"/>
    <p:sldId id="632" r:id="rId18"/>
    <p:sldId id="659" r:id="rId19"/>
    <p:sldId id="660" r:id="rId20"/>
    <p:sldId id="661" r:id="rId21"/>
    <p:sldId id="662" r:id="rId22"/>
    <p:sldId id="663" r:id="rId23"/>
    <p:sldId id="633" r:id="rId24"/>
    <p:sldId id="634" r:id="rId25"/>
    <p:sldId id="635" r:id="rId26"/>
    <p:sldId id="636" r:id="rId27"/>
    <p:sldId id="637" r:id="rId28"/>
    <p:sldId id="638" r:id="rId29"/>
    <p:sldId id="639" r:id="rId30"/>
    <p:sldId id="640" r:id="rId31"/>
    <p:sldId id="641" r:id="rId32"/>
    <p:sldId id="642" r:id="rId33"/>
    <p:sldId id="643" r:id="rId34"/>
    <p:sldId id="644" r:id="rId35"/>
    <p:sldId id="645" r:id="rId36"/>
    <p:sldId id="646" r:id="rId37"/>
    <p:sldId id="655" r:id="rId38"/>
    <p:sldId id="656" r:id="rId39"/>
    <p:sldId id="657" r:id="rId40"/>
    <p:sldId id="658" r:id="rId41"/>
    <p:sldId id="647" r:id="rId42"/>
    <p:sldId id="648" r:id="rId43"/>
    <p:sldId id="649" r:id="rId44"/>
    <p:sldId id="650" r:id="rId45"/>
    <p:sldId id="651" r:id="rId46"/>
    <p:sldId id="652" r:id="rId47"/>
    <p:sldId id="653" r:id="rId48"/>
    <p:sldId id="654" r:id="rId49"/>
  </p:sldIdLst>
  <p:sldSz cx="9144000" cy="6858000" type="screen4x3"/>
  <p:notesSz cx="7099300" cy="10234613"/>
  <p:embeddedFontLst>
    <p:embeddedFont>
      <p:font typeface="Cambria Math" panose="02040503050406030204" pitchFamily="18" charset="0"/>
      <p:regular r:id="rId52"/>
    </p:embeddedFont>
    <p:embeddedFont>
      <p:font typeface="Calibri" panose="020F0502020204030204" pitchFamily="34" charset="0"/>
      <p:regular r:id="rId53"/>
      <p:bold r:id="rId54"/>
      <p:italic r:id="rId55"/>
      <p:boldItalic r:id="rId56"/>
    </p:embeddedFont>
    <p:embeddedFont>
      <p:font typeface="Garamond" panose="02020404030301010803" pitchFamily="18" charset="0"/>
      <p:regular r:id="rId57"/>
      <p:bold r:id="rId58"/>
      <p:italic r:id="rId59"/>
    </p:embeddedFont>
  </p:embeddedFontLst>
  <p:custDataLst>
    <p:tags r:id="rId60"/>
  </p:custDataLst>
  <p:defaultTextStyle>
    <a:defPPr>
      <a:defRPr lang="en-US"/>
    </a:defPPr>
    <a:lvl1pPr algn="l" rtl="0" fontAlgn="base">
      <a:spcBef>
        <a:spcPct val="0"/>
      </a:spcBef>
      <a:spcAft>
        <a:spcPct val="0"/>
      </a:spcAft>
      <a:defRPr kern="1200">
        <a:solidFill>
          <a:schemeClr val="tx1"/>
        </a:solidFill>
        <a:latin typeface="Garamond" pitchFamily="18" charset="0"/>
        <a:ea typeface="+mn-ea"/>
        <a:cs typeface="Arial" charset="0"/>
      </a:defRPr>
    </a:lvl1pPr>
    <a:lvl2pPr marL="457200" algn="l" rtl="0" fontAlgn="base">
      <a:spcBef>
        <a:spcPct val="0"/>
      </a:spcBef>
      <a:spcAft>
        <a:spcPct val="0"/>
      </a:spcAft>
      <a:defRPr kern="1200">
        <a:solidFill>
          <a:schemeClr val="tx1"/>
        </a:solidFill>
        <a:latin typeface="Garamond" pitchFamily="18" charset="0"/>
        <a:ea typeface="+mn-ea"/>
        <a:cs typeface="Arial" charset="0"/>
      </a:defRPr>
    </a:lvl2pPr>
    <a:lvl3pPr marL="914400" algn="l" rtl="0" fontAlgn="base">
      <a:spcBef>
        <a:spcPct val="0"/>
      </a:spcBef>
      <a:spcAft>
        <a:spcPct val="0"/>
      </a:spcAft>
      <a:defRPr kern="1200">
        <a:solidFill>
          <a:schemeClr val="tx1"/>
        </a:solidFill>
        <a:latin typeface="Garamond" pitchFamily="18" charset="0"/>
        <a:ea typeface="+mn-ea"/>
        <a:cs typeface="Arial" charset="0"/>
      </a:defRPr>
    </a:lvl3pPr>
    <a:lvl4pPr marL="1371600" algn="l" rtl="0" fontAlgn="base">
      <a:spcBef>
        <a:spcPct val="0"/>
      </a:spcBef>
      <a:spcAft>
        <a:spcPct val="0"/>
      </a:spcAft>
      <a:defRPr kern="1200">
        <a:solidFill>
          <a:schemeClr val="tx1"/>
        </a:solidFill>
        <a:latin typeface="Garamond" pitchFamily="18" charset="0"/>
        <a:ea typeface="+mn-ea"/>
        <a:cs typeface="Arial" charset="0"/>
      </a:defRPr>
    </a:lvl4pPr>
    <a:lvl5pPr marL="1828800" algn="l" rtl="0" fontAlgn="base">
      <a:spcBef>
        <a:spcPct val="0"/>
      </a:spcBef>
      <a:spcAft>
        <a:spcPct val="0"/>
      </a:spcAft>
      <a:defRPr kern="1200">
        <a:solidFill>
          <a:schemeClr val="tx1"/>
        </a:solidFill>
        <a:latin typeface="Garamond" pitchFamily="18" charset="0"/>
        <a:ea typeface="+mn-ea"/>
        <a:cs typeface="Arial" charset="0"/>
      </a:defRPr>
    </a:lvl5pPr>
    <a:lvl6pPr marL="2286000" algn="l" defTabSz="914400" rtl="0" eaLnBrk="1" latinLnBrk="0" hangingPunct="1">
      <a:defRPr kern="1200">
        <a:solidFill>
          <a:schemeClr val="tx1"/>
        </a:solidFill>
        <a:latin typeface="Garamond" pitchFamily="18" charset="0"/>
        <a:ea typeface="+mn-ea"/>
        <a:cs typeface="Arial" charset="0"/>
      </a:defRPr>
    </a:lvl6pPr>
    <a:lvl7pPr marL="2743200" algn="l" defTabSz="914400" rtl="0" eaLnBrk="1" latinLnBrk="0" hangingPunct="1">
      <a:defRPr kern="1200">
        <a:solidFill>
          <a:schemeClr val="tx1"/>
        </a:solidFill>
        <a:latin typeface="Garamond" pitchFamily="18" charset="0"/>
        <a:ea typeface="+mn-ea"/>
        <a:cs typeface="Arial" charset="0"/>
      </a:defRPr>
    </a:lvl7pPr>
    <a:lvl8pPr marL="3200400" algn="l" defTabSz="914400" rtl="0" eaLnBrk="1" latinLnBrk="0" hangingPunct="1">
      <a:defRPr kern="1200">
        <a:solidFill>
          <a:schemeClr val="tx1"/>
        </a:solidFill>
        <a:latin typeface="Garamond" pitchFamily="18" charset="0"/>
        <a:ea typeface="+mn-ea"/>
        <a:cs typeface="Arial" charset="0"/>
      </a:defRPr>
    </a:lvl8pPr>
    <a:lvl9pPr marL="3657600" algn="l" defTabSz="914400" rtl="0" eaLnBrk="1" latinLnBrk="0" hangingPunct="1">
      <a:defRPr kern="1200">
        <a:solidFill>
          <a:schemeClr val="tx1"/>
        </a:solidFill>
        <a:latin typeface="Garamond" pitchFamily="18"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00"/>
    <a:srgbClr val="FF0000"/>
    <a:srgbClr val="FFFFFF"/>
    <a:srgbClr val="92D050"/>
    <a:srgbClr val="FFCC00"/>
    <a:srgbClr val="00FFFF"/>
    <a:srgbClr val="000000"/>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22" autoAdjust="0"/>
    <p:restoredTop sz="84800" autoAdjust="0"/>
  </p:normalViewPr>
  <p:slideViewPr>
    <p:cSldViewPr snapToGrid="0">
      <p:cViewPr varScale="1">
        <p:scale>
          <a:sx n="68" d="100"/>
          <a:sy n="68" d="100"/>
        </p:scale>
        <p:origin x="66" y="6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440"/>
    </p:cViewPr>
  </p:sorterViewPr>
  <p:notesViewPr>
    <p:cSldViewPr snapToGrid="0">
      <p:cViewPr varScale="1">
        <p:scale>
          <a:sx n="77" d="100"/>
          <a:sy n="77" d="100"/>
        </p:scale>
        <p:origin x="-3270" y="-90"/>
      </p:cViewPr>
      <p:guideLst>
        <p:guide orient="horz" pos="3223"/>
        <p:guide pos="2236"/>
      </p:guideLst>
    </p:cSldViewPr>
  </p:notes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s>
</file>

<file path=ppt/charts/_rels/chart1.xml.rels><?xml version="1.0" encoding="UTF-8" standalone="yes"?>
<Relationships xmlns="http://schemas.openxmlformats.org/package/2006/relationships"><Relationship Id="rId1" Type="http://schemas.openxmlformats.org/officeDocument/2006/relationships/oleObject" Target="file:///C:\dev\AFSL\UserStories\user_storie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dev\AFSL\UserStories\user_stori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lang="ja-JP"/>
            </a:pPr>
            <a:r>
              <a:rPr lang="en-US"/>
              <a:t>Team Size</a:t>
            </a:r>
          </a:p>
        </c:rich>
      </c:tx>
      <c:overlay val="0"/>
    </c:title>
    <c:autoTitleDeleted val="0"/>
    <c:plotArea>
      <c:layout/>
      <c:scatterChart>
        <c:scatterStyle val="lineMarker"/>
        <c:varyColors val="0"/>
        <c:ser>
          <c:idx val="0"/>
          <c:order val="0"/>
          <c:tx>
            <c:v>Number Developers</c:v>
          </c:tx>
          <c:spPr>
            <a:ln>
              <a:solidFill>
                <a:srgbClr val="92D050"/>
              </a:solidFill>
            </a:ln>
          </c:spPr>
          <c:marker>
            <c:spPr>
              <a:solidFill>
                <a:srgbClr val="92D050"/>
              </a:solidFill>
              <a:ln>
                <a:solidFill>
                  <a:srgbClr val="92D050"/>
                </a:solidFill>
              </a:ln>
            </c:spPr>
          </c:marker>
          <c:xVal>
            <c:numRef>
              <c:f>sprint_metrics!$A$2:$A$24</c:f>
              <c:numCache>
                <c:formatCode>General</c:formatCode>
                <c:ptCount val="2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numCache>
            </c:numRef>
          </c:xVal>
          <c:yVal>
            <c:numRef>
              <c:f>sprint_metrics!$G$2:$G$24</c:f>
              <c:numCache>
                <c:formatCode>General</c:formatCode>
                <c:ptCount val="23"/>
                <c:pt idx="0">
                  <c:v>10</c:v>
                </c:pt>
                <c:pt idx="1">
                  <c:v>12</c:v>
                </c:pt>
                <c:pt idx="2">
                  <c:v>16</c:v>
                </c:pt>
                <c:pt idx="3">
                  <c:v>17</c:v>
                </c:pt>
                <c:pt idx="4">
                  <c:v>17</c:v>
                </c:pt>
                <c:pt idx="5">
                  <c:v>17</c:v>
                </c:pt>
                <c:pt idx="6">
                  <c:v>19</c:v>
                </c:pt>
                <c:pt idx="7">
                  <c:v>19</c:v>
                </c:pt>
                <c:pt idx="8">
                  <c:v>19</c:v>
                </c:pt>
                <c:pt idx="9">
                  <c:v>21</c:v>
                </c:pt>
                <c:pt idx="10">
                  <c:v>21</c:v>
                </c:pt>
                <c:pt idx="11">
                  <c:v>8</c:v>
                </c:pt>
                <c:pt idx="12">
                  <c:v>6</c:v>
                </c:pt>
                <c:pt idx="13">
                  <c:v>5</c:v>
                </c:pt>
                <c:pt idx="14">
                  <c:v>33</c:v>
                </c:pt>
                <c:pt idx="15">
                  <c:v>32</c:v>
                </c:pt>
                <c:pt idx="16">
                  <c:v>32</c:v>
                </c:pt>
                <c:pt idx="17">
                  <c:v>32</c:v>
                </c:pt>
                <c:pt idx="18">
                  <c:v>29</c:v>
                </c:pt>
                <c:pt idx="19">
                  <c:v>24</c:v>
                </c:pt>
              </c:numCache>
            </c:numRef>
          </c:yVal>
          <c:smooth val="0"/>
        </c:ser>
        <c:dLbls>
          <c:showLegendKey val="0"/>
          <c:showVal val="0"/>
          <c:showCatName val="0"/>
          <c:showSerName val="0"/>
          <c:showPercent val="0"/>
          <c:showBubbleSize val="0"/>
        </c:dLbls>
        <c:axId val="264964928"/>
        <c:axId val="264964536"/>
      </c:scatterChart>
      <c:valAx>
        <c:axId val="264964928"/>
        <c:scaling>
          <c:orientation val="minMax"/>
          <c:min val="1"/>
        </c:scaling>
        <c:delete val="0"/>
        <c:axPos val="b"/>
        <c:majorGridlines/>
        <c:title>
          <c:tx>
            <c:rich>
              <a:bodyPr/>
              <a:lstStyle/>
              <a:p>
                <a:pPr>
                  <a:defRPr/>
                </a:pPr>
                <a:r>
                  <a:rPr lang="en-US"/>
                  <a:t>Sprint Elapsed</a:t>
                </a:r>
              </a:p>
            </c:rich>
          </c:tx>
          <c:overlay val="0"/>
        </c:title>
        <c:numFmt formatCode="General" sourceLinked="1"/>
        <c:majorTickMark val="out"/>
        <c:minorTickMark val="none"/>
        <c:tickLblPos val="nextTo"/>
        <c:txPr>
          <a:bodyPr/>
          <a:lstStyle/>
          <a:p>
            <a:pPr>
              <a:defRPr lang="ja-JP"/>
            </a:pPr>
            <a:endParaRPr lang="en-US"/>
          </a:p>
        </c:txPr>
        <c:crossAx val="264964536"/>
        <c:crosses val="autoZero"/>
        <c:crossBetween val="midCat"/>
        <c:majorUnit val="1"/>
        <c:minorUnit val="1"/>
      </c:valAx>
      <c:valAx>
        <c:axId val="264964536"/>
        <c:scaling>
          <c:orientation val="minMax"/>
        </c:scaling>
        <c:delete val="0"/>
        <c:axPos val="l"/>
        <c:majorGridlines/>
        <c:title>
          <c:tx>
            <c:rich>
              <a:bodyPr/>
              <a:lstStyle/>
              <a:p>
                <a:pPr>
                  <a:defRPr/>
                </a:pPr>
                <a:r>
                  <a:rPr lang="en-US"/>
                  <a:t>Number Developers</a:t>
                </a:r>
              </a:p>
            </c:rich>
          </c:tx>
          <c:overlay val="0"/>
        </c:title>
        <c:numFmt formatCode="General" sourceLinked="1"/>
        <c:majorTickMark val="out"/>
        <c:minorTickMark val="none"/>
        <c:tickLblPos val="nextTo"/>
        <c:txPr>
          <a:bodyPr/>
          <a:lstStyle/>
          <a:p>
            <a:pPr>
              <a:defRPr lang="ja-JP"/>
            </a:pPr>
            <a:endParaRPr lang="en-US"/>
          </a:p>
        </c:txPr>
        <c:crossAx val="264964928"/>
        <c:crosses val="autoZero"/>
        <c:crossBetween val="midCat"/>
      </c:valAx>
    </c:plotArea>
    <c:legend>
      <c:legendPos val="r"/>
      <c:overlay val="0"/>
      <c:txPr>
        <a:bodyPr/>
        <a:lstStyle/>
        <a:p>
          <a:pPr>
            <a:defRPr lang="ja-JP"/>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lang="ja-JP"/>
            </a:pPr>
            <a:r>
              <a:rPr lang="en-US"/>
              <a:t>User Story Points Per Developer</a:t>
            </a:r>
          </a:p>
        </c:rich>
      </c:tx>
      <c:layout/>
      <c:overlay val="0"/>
    </c:title>
    <c:autoTitleDeleted val="0"/>
    <c:plotArea>
      <c:layout/>
      <c:scatterChart>
        <c:scatterStyle val="lineMarker"/>
        <c:varyColors val="0"/>
        <c:ser>
          <c:idx val="0"/>
          <c:order val="0"/>
          <c:tx>
            <c:v>Accepted</c:v>
          </c:tx>
          <c:spPr>
            <a:ln>
              <a:solidFill>
                <a:srgbClr val="92D050"/>
              </a:solidFill>
            </a:ln>
          </c:spPr>
          <c:marker>
            <c:spPr>
              <a:solidFill>
                <a:srgbClr val="92D050"/>
              </a:solidFill>
              <a:ln>
                <a:solidFill>
                  <a:srgbClr val="92D050"/>
                </a:solidFill>
              </a:ln>
            </c:spPr>
          </c:marker>
          <c:xVal>
            <c:numRef>
              <c:f>sprint_metrics!$A$2:$A$24</c:f>
              <c:numCache>
                <c:formatCode>General</c:formatCode>
                <c:ptCount val="2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numCache>
            </c:numRef>
          </c:xVal>
          <c:yVal>
            <c:numRef>
              <c:f>sprint_metrics!$H$2:$H$24</c:f>
              <c:numCache>
                <c:formatCode>General</c:formatCode>
                <c:ptCount val="23"/>
                <c:pt idx="0">
                  <c:v>2.9</c:v>
                </c:pt>
                <c:pt idx="1">
                  <c:v>4.083333333333333</c:v>
                </c:pt>
                <c:pt idx="2">
                  <c:v>3.5</c:v>
                </c:pt>
                <c:pt idx="3">
                  <c:v>7.3529411764705879</c:v>
                </c:pt>
                <c:pt idx="4">
                  <c:v>1.8823529411764706</c:v>
                </c:pt>
                <c:pt idx="5">
                  <c:v>4</c:v>
                </c:pt>
                <c:pt idx="6">
                  <c:v>5.1052631578947372</c:v>
                </c:pt>
                <c:pt idx="7">
                  <c:v>5.0526315789473681</c:v>
                </c:pt>
                <c:pt idx="8">
                  <c:v>2.2105263157894739</c:v>
                </c:pt>
                <c:pt idx="9">
                  <c:v>2.3333333333333335</c:v>
                </c:pt>
                <c:pt idx="10">
                  <c:v>2.3333333333333335</c:v>
                </c:pt>
                <c:pt idx="11">
                  <c:v>5</c:v>
                </c:pt>
                <c:pt idx="12">
                  <c:v>3.1666666666666665</c:v>
                </c:pt>
                <c:pt idx="13">
                  <c:v>12.4</c:v>
                </c:pt>
                <c:pt idx="14">
                  <c:v>4</c:v>
                </c:pt>
                <c:pt idx="15">
                  <c:v>2.25</c:v>
                </c:pt>
                <c:pt idx="16">
                  <c:v>0.75</c:v>
                </c:pt>
                <c:pt idx="17">
                  <c:v>3.1875</c:v>
                </c:pt>
                <c:pt idx="18">
                  <c:v>1.8620689655172413</c:v>
                </c:pt>
                <c:pt idx="19">
                  <c:v>2.625</c:v>
                </c:pt>
              </c:numCache>
            </c:numRef>
          </c:yVal>
          <c:smooth val="0"/>
        </c:ser>
        <c:ser>
          <c:idx val="2"/>
          <c:order val="1"/>
          <c:tx>
            <c:v>Blocked</c:v>
          </c:tx>
          <c:spPr>
            <a:ln>
              <a:solidFill>
                <a:srgbClr val="FF0000"/>
              </a:solidFill>
            </a:ln>
          </c:spPr>
          <c:marker>
            <c:spPr>
              <a:solidFill>
                <a:srgbClr val="FF0000"/>
              </a:solidFill>
              <a:ln>
                <a:solidFill>
                  <a:srgbClr val="FF0000"/>
                </a:solidFill>
              </a:ln>
            </c:spPr>
          </c:marker>
          <c:xVal>
            <c:numRef>
              <c:f>sprint_metrics!$A$2:$A$24</c:f>
              <c:numCache>
                <c:formatCode>General</c:formatCode>
                <c:ptCount val="2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numCache>
            </c:numRef>
          </c:xVal>
          <c:yVal>
            <c:numRef>
              <c:f>sprint_metrics!$J$2:$J$24</c:f>
              <c:numCache>
                <c:formatCode>General</c:formatCode>
                <c:ptCount val="23"/>
                <c:pt idx="0">
                  <c:v>0</c:v>
                </c:pt>
                <c:pt idx="1">
                  <c:v>0.91666666666666663</c:v>
                </c:pt>
                <c:pt idx="2">
                  <c:v>1.125</c:v>
                </c:pt>
                <c:pt idx="3">
                  <c:v>1.0588235294117647</c:v>
                </c:pt>
                <c:pt idx="4">
                  <c:v>1.1764705882352942</c:v>
                </c:pt>
                <c:pt idx="5">
                  <c:v>1.411764705882353</c:v>
                </c:pt>
                <c:pt idx="6">
                  <c:v>1.4736842105263157</c:v>
                </c:pt>
                <c:pt idx="7">
                  <c:v>0.47368421052631576</c:v>
                </c:pt>
                <c:pt idx="8">
                  <c:v>0.94736842105263153</c:v>
                </c:pt>
                <c:pt idx="9">
                  <c:v>1</c:v>
                </c:pt>
                <c:pt idx="10">
                  <c:v>1.3809523809523809</c:v>
                </c:pt>
                <c:pt idx="11">
                  <c:v>2.75</c:v>
                </c:pt>
                <c:pt idx="12">
                  <c:v>4.833333333333333</c:v>
                </c:pt>
                <c:pt idx="13">
                  <c:v>5.2</c:v>
                </c:pt>
                <c:pt idx="14">
                  <c:v>0.93939393939393945</c:v>
                </c:pt>
                <c:pt idx="15">
                  <c:v>0.96875</c:v>
                </c:pt>
                <c:pt idx="16">
                  <c:v>0</c:v>
                </c:pt>
                <c:pt idx="17">
                  <c:v>1.0625</c:v>
                </c:pt>
                <c:pt idx="18">
                  <c:v>1.103448275862069</c:v>
                </c:pt>
                <c:pt idx="19">
                  <c:v>0.45833333333333331</c:v>
                </c:pt>
              </c:numCache>
            </c:numRef>
          </c:yVal>
          <c:smooth val="0"/>
        </c:ser>
        <c:ser>
          <c:idx val="1"/>
          <c:order val="2"/>
          <c:tx>
            <c:v>Descoped</c:v>
          </c:tx>
          <c:spPr>
            <a:ln>
              <a:solidFill>
                <a:schemeClr val="accent1"/>
              </a:solidFill>
            </a:ln>
          </c:spPr>
          <c:marker>
            <c:spPr>
              <a:solidFill>
                <a:schemeClr val="accent1"/>
              </a:solidFill>
              <a:ln>
                <a:solidFill>
                  <a:schemeClr val="accent1"/>
                </a:solidFill>
              </a:ln>
            </c:spPr>
          </c:marker>
          <c:xVal>
            <c:numRef>
              <c:f>sprint_metrics!$A$2:$A$24</c:f>
              <c:numCache>
                <c:formatCode>General</c:formatCode>
                <c:ptCount val="2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numCache>
            </c:numRef>
          </c:xVal>
          <c:yVal>
            <c:numRef>
              <c:f>sprint_metrics!$I$2:$I$24</c:f>
              <c:numCache>
                <c:formatCode>General</c:formatCode>
                <c:ptCount val="23"/>
                <c:pt idx="0">
                  <c:v>2</c:v>
                </c:pt>
                <c:pt idx="1">
                  <c:v>0.16666666666666666</c:v>
                </c:pt>
                <c:pt idx="2">
                  <c:v>1.3125</c:v>
                </c:pt>
                <c:pt idx="3">
                  <c:v>1.7058823529411764</c:v>
                </c:pt>
                <c:pt idx="4">
                  <c:v>4.5294117647058822</c:v>
                </c:pt>
                <c:pt idx="5">
                  <c:v>3.6470588235294117</c:v>
                </c:pt>
                <c:pt idx="6">
                  <c:v>2.5263157894736841</c:v>
                </c:pt>
                <c:pt idx="7">
                  <c:v>2.3684210526315788</c:v>
                </c:pt>
                <c:pt idx="8">
                  <c:v>0.78947368421052633</c:v>
                </c:pt>
                <c:pt idx="9">
                  <c:v>1.5714285714285714</c:v>
                </c:pt>
                <c:pt idx="10">
                  <c:v>0.76190476190476186</c:v>
                </c:pt>
                <c:pt idx="11">
                  <c:v>0</c:v>
                </c:pt>
                <c:pt idx="12">
                  <c:v>0</c:v>
                </c:pt>
                <c:pt idx="13">
                  <c:v>0</c:v>
                </c:pt>
                <c:pt idx="14">
                  <c:v>2.5151515151515151</c:v>
                </c:pt>
                <c:pt idx="15">
                  <c:v>4.09375</c:v>
                </c:pt>
                <c:pt idx="16">
                  <c:v>0</c:v>
                </c:pt>
                <c:pt idx="17">
                  <c:v>1.9375</c:v>
                </c:pt>
                <c:pt idx="18">
                  <c:v>5.5517241379310347</c:v>
                </c:pt>
                <c:pt idx="19">
                  <c:v>4.708333333333333</c:v>
                </c:pt>
              </c:numCache>
            </c:numRef>
          </c:yVal>
          <c:smooth val="0"/>
        </c:ser>
        <c:dLbls>
          <c:showLegendKey val="0"/>
          <c:showVal val="0"/>
          <c:showCatName val="0"/>
          <c:showSerName val="0"/>
          <c:showPercent val="0"/>
          <c:showBubbleSize val="0"/>
        </c:dLbls>
        <c:axId val="264965320"/>
        <c:axId val="264966496"/>
      </c:scatterChart>
      <c:valAx>
        <c:axId val="264965320"/>
        <c:scaling>
          <c:orientation val="minMax"/>
          <c:min val="1"/>
        </c:scaling>
        <c:delete val="0"/>
        <c:axPos val="b"/>
        <c:majorGridlines/>
        <c:title>
          <c:tx>
            <c:rich>
              <a:bodyPr/>
              <a:lstStyle/>
              <a:p>
                <a:pPr>
                  <a:defRPr/>
                </a:pPr>
                <a:r>
                  <a:rPr lang="en-US"/>
                  <a:t>Sprint Elapsed</a:t>
                </a:r>
              </a:p>
            </c:rich>
          </c:tx>
          <c:layout/>
          <c:overlay val="0"/>
        </c:title>
        <c:numFmt formatCode="General" sourceLinked="1"/>
        <c:majorTickMark val="out"/>
        <c:minorTickMark val="none"/>
        <c:tickLblPos val="nextTo"/>
        <c:txPr>
          <a:bodyPr/>
          <a:lstStyle/>
          <a:p>
            <a:pPr>
              <a:defRPr lang="ja-JP"/>
            </a:pPr>
            <a:endParaRPr lang="en-US"/>
          </a:p>
        </c:txPr>
        <c:crossAx val="264966496"/>
        <c:crosses val="autoZero"/>
        <c:crossBetween val="midCat"/>
        <c:majorUnit val="1"/>
        <c:minorUnit val="1"/>
      </c:valAx>
      <c:valAx>
        <c:axId val="264966496"/>
        <c:scaling>
          <c:orientation val="minMax"/>
        </c:scaling>
        <c:delete val="0"/>
        <c:axPos val="l"/>
        <c:majorGridlines/>
        <c:title>
          <c:tx>
            <c:rich>
              <a:bodyPr/>
              <a:lstStyle/>
              <a:p>
                <a:pPr>
                  <a:defRPr/>
                </a:pPr>
                <a:r>
                  <a:rPr lang="en-US"/>
                  <a:t>Points/Developer</a:t>
                </a:r>
              </a:p>
            </c:rich>
          </c:tx>
          <c:layout/>
          <c:overlay val="0"/>
        </c:title>
        <c:numFmt formatCode="General" sourceLinked="1"/>
        <c:majorTickMark val="out"/>
        <c:minorTickMark val="none"/>
        <c:tickLblPos val="nextTo"/>
        <c:txPr>
          <a:bodyPr/>
          <a:lstStyle/>
          <a:p>
            <a:pPr>
              <a:defRPr lang="ja-JP"/>
            </a:pPr>
            <a:endParaRPr lang="en-US"/>
          </a:p>
        </c:txPr>
        <c:crossAx val="264965320"/>
        <c:crosses val="autoZero"/>
        <c:crossBetween val="midCat"/>
      </c:valAx>
    </c:plotArea>
    <c:legend>
      <c:legendPos val="r"/>
      <c:layout/>
      <c:overlay val="0"/>
      <c:txPr>
        <a:bodyPr/>
        <a:lstStyle/>
        <a:p>
          <a:pPr>
            <a:defRPr lang="ja-JP"/>
          </a:pPr>
          <a:endParaRPr lang="en-US"/>
        </a:p>
      </c:txPr>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763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itchFamily="18" charset="0"/>
                <a:cs typeface="+mn-cs"/>
              </a:defRPr>
            </a:lvl1pPr>
          </a:lstStyle>
          <a:p>
            <a:pPr>
              <a:defRPr/>
            </a:pPr>
            <a:endParaRPr lang="en-US"/>
          </a:p>
        </p:txBody>
      </p:sp>
      <p:sp>
        <p:nvSpPr>
          <p:cNvPr id="837635"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itchFamily="18" charset="0"/>
                <a:cs typeface="+mn-cs"/>
              </a:defRPr>
            </a:lvl1pPr>
          </a:lstStyle>
          <a:p>
            <a:pPr>
              <a:defRPr/>
            </a:pPr>
            <a:endParaRPr lang="en-US"/>
          </a:p>
        </p:txBody>
      </p:sp>
      <p:sp>
        <p:nvSpPr>
          <p:cNvPr id="837636"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itchFamily="18" charset="0"/>
                <a:cs typeface="+mn-cs"/>
              </a:defRPr>
            </a:lvl1pPr>
          </a:lstStyle>
          <a:p>
            <a:pPr>
              <a:defRPr/>
            </a:pPr>
            <a:endParaRPr lang="en-US"/>
          </a:p>
        </p:txBody>
      </p:sp>
      <p:sp>
        <p:nvSpPr>
          <p:cNvPr id="837637"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New Roman" pitchFamily="18" charset="0"/>
                <a:cs typeface="+mn-cs"/>
              </a:defRPr>
            </a:lvl1pPr>
          </a:lstStyle>
          <a:p>
            <a:pPr>
              <a:defRPr/>
            </a:pPr>
            <a:fld id="{4C38E2BE-52E3-4BC1-A09A-E849AD086ADB}" type="slidenum">
              <a:rPr lang="en-US"/>
              <a:pPr>
                <a:defRPr/>
              </a:pPr>
              <a:t>‹#›</a:t>
            </a:fld>
            <a:endParaRPr lang="en-US"/>
          </a:p>
        </p:txBody>
      </p:sp>
    </p:spTree>
    <p:extLst>
      <p:ext uri="{BB962C8B-B14F-4D97-AF65-F5344CB8AC3E}">
        <p14:creationId xmlns:p14="http://schemas.microsoft.com/office/powerpoint/2010/main" val="10217728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defRPr sz="1300">
                <a:latin typeface="Times New Roman" pitchFamily="18" charset="0"/>
                <a:cs typeface="+mn-cs"/>
              </a:defRPr>
            </a:lvl1pPr>
          </a:lstStyle>
          <a:p>
            <a:pPr>
              <a:defRPr/>
            </a:pPr>
            <a:endParaRPr lang="en-US"/>
          </a:p>
        </p:txBody>
      </p:sp>
      <p:sp>
        <p:nvSpPr>
          <p:cNvPr id="18329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defRPr sz="1300">
                <a:latin typeface="Times New Roman" pitchFamily="18" charset="0"/>
                <a:cs typeface="+mn-cs"/>
              </a:defRPr>
            </a:lvl1pPr>
          </a:lstStyle>
          <a:p>
            <a:pPr>
              <a:defRPr/>
            </a:pPr>
            <a:endParaRPr lang="en-US"/>
          </a:p>
        </p:txBody>
      </p:sp>
      <p:sp>
        <p:nvSpPr>
          <p:cNvPr id="19460"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30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8330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defRPr sz="1300">
                <a:latin typeface="Times New Roman" pitchFamily="18" charset="0"/>
                <a:cs typeface="+mn-cs"/>
              </a:defRPr>
            </a:lvl1pPr>
          </a:lstStyle>
          <a:p>
            <a:pPr>
              <a:defRPr/>
            </a:pPr>
            <a:endParaRPr lang="en-US"/>
          </a:p>
        </p:txBody>
      </p:sp>
      <p:sp>
        <p:nvSpPr>
          <p:cNvPr id="18330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defRPr sz="1300">
                <a:latin typeface="Times New Roman" pitchFamily="18" charset="0"/>
                <a:cs typeface="+mn-cs"/>
              </a:defRPr>
            </a:lvl1pPr>
          </a:lstStyle>
          <a:p>
            <a:pPr>
              <a:defRPr/>
            </a:pPr>
            <a:fld id="{8980FB03-8C55-4D25-8FDB-A8A52E0D8721}" type="slidenum">
              <a:rPr lang="en-US"/>
              <a:pPr>
                <a:defRPr/>
              </a:pPr>
              <a:t>‹#›</a:t>
            </a:fld>
            <a:endParaRPr lang="en-US"/>
          </a:p>
        </p:txBody>
      </p:sp>
    </p:spTree>
    <p:extLst>
      <p:ext uri="{BB962C8B-B14F-4D97-AF65-F5344CB8AC3E}">
        <p14:creationId xmlns:p14="http://schemas.microsoft.com/office/powerpoint/2010/main" val="21857015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008ADA49-476F-4090-84F4-5CCBA33F46E6}" type="slidenum">
              <a:rPr lang="en-US" smtClean="0">
                <a:latin typeface="Times New Roman" pitchFamily="18" charset="0"/>
              </a:rPr>
              <a:pPr>
                <a:defRPr/>
              </a:pPr>
              <a:t>1</a:t>
            </a:fld>
            <a:endParaRPr lang="en-US" smtClean="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90348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90B8EFBD-7225-4F88-8311-217BD91CF62B}" type="slidenum">
              <a:rPr lang="en-US" smtClean="0">
                <a:solidFill>
                  <a:srgbClr val="000000"/>
                </a:solidFill>
                <a:latin typeface="Times New Roman" pitchFamily="18" charset="0"/>
              </a:rPr>
              <a:pPr>
                <a:defRPr/>
              </a:pPr>
              <a:t>11</a:t>
            </a:fld>
            <a:endParaRPr lang="en-US" dirty="0" smtClean="0">
              <a:solidFill>
                <a:srgbClr val="000000"/>
              </a:solidFill>
              <a:latin typeface="Times New Roman" pitchFamily="18"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3466035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itchFamily="18" charset="0"/>
              </a:defRPr>
            </a:lvl1pPr>
            <a:lvl2pPr marL="742950" indent="-285750" defTabSz="966788">
              <a:spcBef>
                <a:spcPct val="30000"/>
              </a:spcBef>
              <a:defRPr sz="1200">
                <a:solidFill>
                  <a:schemeClr val="tx1"/>
                </a:solidFill>
                <a:latin typeface="Times New Roman" pitchFamily="18" charset="0"/>
              </a:defRPr>
            </a:lvl2pPr>
            <a:lvl3pPr marL="1143000" indent="-228600" defTabSz="966788">
              <a:spcBef>
                <a:spcPct val="30000"/>
              </a:spcBef>
              <a:defRPr sz="1200">
                <a:solidFill>
                  <a:schemeClr val="tx1"/>
                </a:solidFill>
                <a:latin typeface="Times New Roman" pitchFamily="18" charset="0"/>
              </a:defRPr>
            </a:lvl3pPr>
            <a:lvl4pPr marL="1600200" indent="-228600" defTabSz="966788">
              <a:spcBef>
                <a:spcPct val="30000"/>
              </a:spcBef>
              <a:defRPr sz="1200">
                <a:solidFill>
                  <a:schemeClr val="tx1"/>
                </a:solidFill>
                <a:latin typeface="Times New Roman" pitchFamily="18" charset="0"/>
              </a:defRPr>
            </a:lvl4pPr>
            <a:lvl5pPr marL="2057400" indent="-228600" defTabSz="966788">
              <a:spcBef>
                <a:spcPct val="30000"/>
              </a:spcBef>
              <a:defRPr sz="1200">
                <a:solidFill>
                  <a:schemeClr val="tx1"/>
                </a:solidFill>
                <a:latin typeface="Times New Roman" pitchFamily="18" charset="0"/>
              </a:defRPr>
            </a:lvl5pPr>
            <a:lvl6pPr marL="2514600" indent="-228600" defTabSz="966788" eaLnBrk="0" fontAlgn="base" hangingPunct="0">
              <a:spcBef>
                <a:spcPct val="30000"/>
              </a:spcBef>
              <a:spcAft>
                <a:spcPct val="0"/>
              </a:spcAft>
              <a:defRPr sz="1200">
                <a:solidFill>
                  <a:schemeClr val="tx1"/>
                </a:solidFill>
                <a:latin typeface="Times New Roman" pitchFamily="18" charset="0"/>
              </a:defRPr>
            </a:lvl6pPr>
            <a:lvl7pPr marL="2971800" indent="-228600" defTabSz="966788" eaLnBrk="0" fontAlgn="base" hangingPunct="0">
              <a:spcBef>
                <a:spcPct val="30000"/>
              </a:spcBef>
              <a:spcAft>
                <a:spcPct val="0"/>
              </a:spcAft>
              <a:defRPr sz="1200">
                <a:solidFill>
                  <a:schemeClr val="tx1"/>
                </a:solidFill>
                <a:latin typeface="Times New Roman" pitchFamily="18" charset="0"/>
              </a:defRPr>
            </a:lvl7pPr>
            <a:lvl8pPr marL="3429000" indent="-228600" defTabSz="966788" eaLnBrk="0" fontAlgn="base" hangingPunct="0">
              <a:spcBef>
                <a:spcPct val="30000"/>
              </a:spcBef>
              <a:spcAft>
                <a:spcPct val="0"/>
              </a:spcAft>
              <a:defRPr sz="1200">
                <a:solidFill>
                  <a:schemeClr val="tx1"/>
                </a:solidFill>
                <a:latin typeface="Times New Roman" pitchFamily="18" charset="0"/>
              </a:defRPr>
            </a:lvl8pPr>
            <a:lvl9pPr marL="3886200" indent="-228600" defTabSz="966788"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6A84057-467E-4869-84F9-552162802400}" type="slidenum">
              <a:rPr lang="en-US" altLang="en-US" sz="1300" smtClean="0"/>
              <a:pPr>
                <a:spcBef>
                  <a:spcPct val="0"/>
                </a:spcBef>
              </a:pPr>
              <a:t>12</a:t>
            </a:fld>
            <a:endParaRPr lang="en-US" altLang="en-US" sz="1300" smtClean="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905181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53712DB6-0B61-4571-9B84-C4327747DCB9}" type="slidenum">
              <a:rPr lang="en-US" smtClean="0">
                <a:latin typeface="Times New Roman" pitchFamily="18" charset="0"/>
              </a:rPr>
              <a:pPr>
                <a:defRPr/>
              </a:pPr>
              <a:t>13</a:t>
            </a:fld>
            <a:endParaRPr lang="en-US" dirty="0" smtClean="0">
              <a:latin typeface="Times New Roman"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3897484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53712DB6-0B61-4571-9B84-C4327747DCB9}" type="slidenum">
              <a:rPr lang="en-US" smtClean="0">
                <a:latin typeface="Times New Roman" pitchFamily="18" charset="0"/>
              </a:rPr>
              <a:pPr>
                <a:defRPr/>
              </a:pPr>
              <a:t>14</a:t>
            </a:fld>
            <a:endParaRPr lang="en-US" dirty="0" smtClean="0">
              <a:latin typeface="Times New Roman"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3637561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53712DB6-0B61-4571-9B84-C4327747DCB9}" type="slidenum">
              <a:rPr lang="en-US" smtClean="0">
                <a:latin typeface="Times New Roman" pitchFamily="18" charset="0"/>
              </a:rPr>
              <a:pPr>
                <a:defRPr/>
              </a:pPr>
              <a:t>15</a:t>
            </a:fld>
            <a:endParaRPr lang="en-US" dirty="0" smtClean="0">
              <a:latin typeface="Times New Roman"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2333608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itchFamily="18" charset="0"/>
              </a:defRPr>
            </a:lvl1pPr>
            <a:lvl2pPr marL="742950" indent="-285750" defTabSz="966788">
              <a:spcBef>
                <a:spcPct val="30000"/>
              </a:spcBef>
              <a:defRPr sz="1200">
                <a:solidFill>
                  <a:schemeClr val="tx1"/>
                </a:solidFill>
                <a:latin typeface="Times New Roman" pitchFamily="18" charset="0"/>
              </a:defRPr>
            </a:lvl2pPr>
            <a:lvl3pPr marL="1143000" indent="-228600" defTabSz="966788">
              <a:spcBef>
                <a:spcPct val="30000"/>
              </a:spcBef>
              <a:defRPr sz="1200">
                <a:solidFill>
                  <a:schemeClr val="tx1"/>
                </a:solidFill>
                <a:latin typeface="Times New Roman" pitchFamily="18" charset="0"/>
              </a:defRPr>
            </a:lvl3pPr>
            <a:lvl4pPr marL="1600200" indent="-228600" defTabSz="966788">
              <a:spcBef>
                <a:spcPct val="30000"/>
              </a:spcBef>
              <a:defRPr sz="1200">
                <a:solidFill>
                  <a:schemeClr val="tx1"/>
                </a:solidFill>
                <a:latin typeface="Times New Roman" pitchFamily="18" charset="0"/>
              </a:defRPr>
            </a:lvl4pPr>
            <a:lvl5pPr marL="2057400" indent="-228600" defTabSz="966788">
              <a:spcBef>
                <a:spcPct val="30000"/>
              </a:spcBef>
              <a:defRPr sz="1200">
                <a:solidFill>
                  <a:schemeClr val="tx1"/>
                </a:solidFill>
                <a:latin typeface="Times New Roman" pitchFamily="18" charset="0"/>
              </a:defRPr>
            </a:lvl5pPr>
            <a:lvl6pPr marL="2514600" indent="-228600" defTabSz="966788" eaLnBrk="0" fontAlgn="base" hangingPunct="0">
              <a:spcBef>
                <a:spcPct val="30000"/>
              </a:spcBef>
              <a:spcAft>
                <a:spcPct val="0"/>
              </a:spcAft>
              <a:defRPr sz="1200">
                <a:solidFill>
                  <a:schemeClr val="tx1"/>
                </a:solidFill>
                <a:latin typeface="Times New Roman" pitchFamily="18" charset="0"/>
              </a:defRPr>
            </a:lvl6pPr>
            <a:lvl7pPr marL="2971800" indent="-228600" defTabSz="966788" eaLnBrk="0" fontAlgn="base" hangingPunct="0">
              <a:spcBef>
                <a:spcPct val="30000"/>
              </a:spcBef>
              <a:spcAft>
                <a:spcPct val="0"/>
              </a:spcAft>
              <a:defRPr sz="1200">
                <a:solidFill>
                  <a:schemeClr val="tx1"/>
                </a:solidFill>
                <a:latin typeface="Times New Roman" pitchFamily="18" charset="0"/>
              </a:defRPr>
            </a:lvl7pPr>
            <a:lvl8pPr marL="3429000" indent="-228600" defTabSz="966788" eaLnBrk="0" fontAlgn="base" hangingPunct="0">
              <a:spcBef>
                <a:spcPct val="30000"/>
              </a:spcBef>
              <a:spcAft>
                <a:spcPct val="0"/>
              </a:spcAft>
              <a:defRPr sz="1200">
                <a:solidFill>
                  <a:schemeClr val="tx1"/>
                </a:solidFill>
                <a:latin typeface="Times New Roman" pitchFamily="18" charset="0"/>
              </a:defRPr>
            </a:lvl8pPr>
            <a:lvl9pPr marL="3886200" indent="-228600" defTabSz="966788"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6A84057-467E-4869-84F9-552162802400}" type="slidenum">
              <a:rPr lang="en-US" altLang="en-US" sz="1300" smtClean="0"/>
              <a:pPr>
                <a:spcBef>
                  <a:spcPct val="0"/>
                </a:spcBef>
              </a:pPr>
              <a:t>17</a:t>
            </a:fld>
            <a:endParaRPr lang="en-US" altLang="en-US" sz="1300" smtClean="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2820562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Garamond" panose="02020404030301010803" pitchFamily="18" charset="0"/>
                <a:cs typeface="Arial" panose="020B0604020202020204" pitchFamily="34" charset="0"/>
              </a:defRPr>
            </a:lvl1pPr>
            <a:lvl2pPr marL="742950" indent="-285750" defTabSz="966788" eaLnBrk="0" hangingPunct="0">
              <a:defRPr>
                <a:solidFill>
                  <a:schemeClr val="tx1"/>
                </a:solidFill>
                <a:latin typeface="Garamond" panose="02020404030301010803" pitchFamily="18" charset="0"/>
                <a:cs typeface="Arial" panose="020B0604020202020204" pitchFamily="34" charset="0"/>
              </a:defRPr>
            </a:lvl2pPr>
            <a:lvl3pPr marL="1143000" indent="-228600" defTabSz="966788" eaLnBrk="0" hangingPunct="0">
              <a:defRPr>
                <a:solidFill>
                  <a:schemeClr val="tx1"/>
                </a:solidFill>
                <a:latin typeface="Garamond" panose="02020404030301010803" pitchFamily="18" charset="0"/>
                <a:cs typeface="Arial" panose="020B0604020202020204" pitchFamily="34" charset="0"/>
              </a:defRPr>
            </a:lvl3pPr>
            <a:lvl4pPr marL="1600200" indent="-228600" defTabSz="966788" eaLnBrk="0" hangingPunct="0">
              <a:defRPr>
                <a:solidFill>
                  <a:schemeClr val="tx1"/>
                </a:solidFill>
                <a:latin typeface="Garamond" panose="02020404030301010803" pitchFamily="18" charset="0"/>
                <a:cs typeface="Arial" panose="020B0604020202020204" pitchFamily="34" charset="0"/>
              </a:defRPr>
            </a:lvl4pPr>
            <a:lvl5pPr marL="2057400" indent="-228600" defTabSz="966788" eaLnBrk="0" hangingPunct="0">
              <a:defRPr>
                <a:solidFill>
                  <a:schemeClr val="tx1"/>
                </a:solidFill>
                <a:latin typeface="Garamond" panose="02020404030301010803" pitchFamily="18"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fld id="{DE60AC5B-FBA3-4E9E-8FEF-583BDF5EE273}" type="slidenum">
              <a:rPr lang="en-US">
                <a:latin typeface="Times New Roman" panose="02020603050405020304" pitchFamily="18" charset="0"/>
              </a:rPr>
              <a:pPr/>
              <a:t>18</a:t>
            </a:fld>
            <a:endParaRPr lang="en-US" dirty="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3156093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Garamond" panose="02020404030301010803" pitchFamily="18" charset="0"/>
                <a:cs typeface="Arial" panose="020B0604020202020204" pitchFamily="34" charset="0"/>
              </a:defRPr>
            </a:lvl1pPr>
            <a:lvl2pPr marL="742950" indent="-285750" defTabSz="966788" eaLnBrk="0" hangingPunct="0">
              <a:defRPr>
                <a:solidFill>
                  <a:schemeClr val="tx1"/>
                </a:solidFill>
                <a:latin typeface="Garamond" panose="02020404030301010803" pitchFamily="18" charset="0"/>
                <a:cs typeface="Arial" panose="020B0604020202020204" pitchFamily="34" charset="0"/>
              </a:defRPr>
            </a:lvl2pPr>
            <a:lvl3pPr marL="1143000" indent="-228600" defTabSz="966788" eaLnBrk="0" hangingPunct="0">
              <a:defRPr>
                <a:solidFill>
                  <a:schemeClr val="tx1"/>
                </a:solidFill>
                <a:latin typeface="Garamond" panose="02020404030301010803" pitchFamily="18" charset="0"/>
                <a:cs typeface="Arial" panose="020B0604020202020204" pitchFamily="34" charset="0"/>
              </a:defRPr>
            </a:lvl3pPr>
            <a:lvl4pPr marL="1600200" indent="-228600" defTabSz="966788" eaLnBrk="0" hangingPunct="0">
              <a:defRPr>
                <a:solidFill>
                  <a:schemeClr val="tx1"/>
                </a:solidFill>
                <a:latin typeface="Garamond" panose="02020404030301010803" pitchFamily="18" charset="0"/>
                <a:cs typeface="Arial" panose="020B0604020202020204" pitchFamily="34" charset="0"/>
              </a:defRPr>
            </a:lvl4pPr>
            <a:lvl5pPr marL="2057400" indent="-228600" defTabSz="966788" eaLnBrk="0" hangingPunct="0">
              <a:defRPr>
                <a:solidFill>
                  <a:schemeClr val="tx1"/>
                </a:solidFill>
                <a:latin typeface="Garamond" panose="02020404030301010803" pitchFamily="18"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fld id="{DE60AC5B-FBA3-4E9E-8FEF-583BDF5EE273}" type="slidenum">
              <a:rPr lang="en-US">
                <a:latin typeface="Times New Roman" panose="02020603050405020304" pitchFamily="18" charset="0"/>
              </a:rPr>
              <a:pPr/>
              <a:t>19</a:t>
            </a:fld>
            <a:endParaRPr lang="en-US" dirty="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4179067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Garamond" panose="02020404030301010803" pitchFamily="18" charset="0"/>
                <a:cs typeface="Arial" panose="020B0604020202020204" pitchFamily="34" charset="0"/>
              </a:defRPr>
            </a:lvl1pPr>
            <a:lvl2pPr marL="742950" indent="-285750" defTabSz="966788" eaLnBrk="0" hangingPunct="0">
              <a:defRPr>
                <a:solidFill>
                  <a:schemeClr val="tx1"/>
                </a:solidFill>
                <a:latin typeface="Garamond" panose="02020404030301010803" pitchFamily="18" charset="0"/>
                <a:cs typeface="Arial" panose="020B0604020202020204" pitchFamily="34" charset="0"/>
              </a:defRPr>
            </a:lvl2pPr>
            <a:lvl3pPr marL="1143000" indent="-228600" defTabSz="966788" eaLnBrk="0" hangingPunct="0">
              <a:defRPr>
                <a:solidFill>
                  <a:schemeClr val="tx1"/>
                </a:solidFill>
                <a:latin typeface="Garamond" panose="02020404030301010803" pitchFamily="18" charset="0"/>
                <a:cs typeface="Arial" panose="020B0604020202020204" pitchFamily="34" charset="0"/>
              </a:defRPr>
            </a:lvl3pPr>
            <a:lvl4pPr marL="1600200" indent="-228600" defTabSz="966788" eaLnBrk="0" hangingPunct="0">
              <a:defRPr>
                <a:solidFill>
                  <a:schemeClr val="tx1"/>
                </a:solidFill>
                <a:latin typeface="Garamond" panose="02020404030301010803" pitchFamily="18" charset="0"/>
                <a:cs typeface="Arial" panose="020B0604020202020204" pitchFamily="34" charset="0"/>
              </a:defRPr>
            </a:lvl4pPr>
            <a:lvl5pPr marL="2057400" indent="-228600" defTabSz="966788" eaLnBrk="0" hangingPunct="0">
              <a:defRPr>
                <a:solidFill>
                  <a:schemeClr val="tx1"/>
                </a:solidFill>
                <a:latin typeface="Garamond" panose="02020404030301010803" pitchFamily="18"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fld id="{DE60AC5B-FBA3-4E9E-8FEF-583BDF5EE273}" type="slidenum">
              <a:rPr lang="en-US">
                <a:latin typeface="Times New Roman" panose="02020603050405020304" pitchFamily="18" charset="0"/>
              </a:rPr>
              <a:pPr/>
              <a:t>20</a:t>
            </a:fld>
            <a:endParaRPr lang="en-US" dirty="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231592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Garamond" panose="02020404030301010803" pitchFamily="18" charset="0"/>
                <a:cs typeface="Arial" panose="020B0604020202020204" pitchFamily="34" charset="0"/>
              </a:defRPr>
            </a:lvl1pPr>
            <a:lvl2pPr marL="742950" indent="-285750" defTabSz="966788" eaLnBrk="0" hangingPunct="0">
              <a:defRPr>
                <a:solidFill>
                  <a:schemeClr val="tx1"/>
                </a:solidFill>
                <a:latin typeface="Garamond" panose="02020404030301010803" pitchFamily="18" charset="0"/>
                <a:cs typeface="Arial" panose="020B0604020202020204" pitchFamily="34" charset="0"/>
              </a:defRPr>
            </a:lvl2pPr>
            <a:lvl3pPr marL="1143000" indent="-228600" defTabSz="966788" eaLnBrk="0" hangingPunct="0">
              <a:defRPr>
                <a:solidFill>
                  <a:schemeClr val="tx1"/>
                </a:solidFill>
                <a:latin typeface="Garamond" panose="02020404030301010803" pitchFamily="18" charset="0"/>
                <a:cs typeface="Arial" panose="020B0604020202020204" pitchFamily="34" charset="0"/>
              </a:defRPr>
            </a:lvl3pPr>
            <a:lvl4pPr marL="1600200" indent="-228600" defTabSz="966788" eaLnBrk="0" hangingPunct="0">
              <a:defRPr>
                <a:solidFill>
                  <a:schemeClr val="tx1"/>
                </a:solidFill>
                <a:latin typeface="Garamond" panose="02020404030301010803" pitchFamily="18" charset="0"/>
                <a:cs typeface="Arial" panose="020B0604020202020204" pitchFamily="34" charset="0"/>
              </a:defRPr>
            </a:lvl4pPr>
            <a:lvl5pPr marL="2057400" indent="-228600" defTabSz="966788" eaLnBrk="0" hangingPunct="0">
              <a:defRPr>
                <a:solidFill>
                  <a:schemeClr val="tx1"/>
                </a:solidFill>
                <a:latin typeface="Garamond" panose="02020404030301010803" pitchFamily="18"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fld id="{DE60AC5B-FBA3-4E9E-8FEF-583BDF5EE273}" type="slidenum">
              <a:rPr lang="en-US">
                <a:latin typeface="Times New Roman" panose="02020603050405020304" pitchFamily="18" charset="0"/>
              </a:rPr>
              <a:pPr/>
              <a:t>21</a:t>
            </a:fld>
            <a:endParaRPr lang="en-US" dirty="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2105271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8C221C85-A71C-497D-9902-23377A926983}" type="slidenum">
              <a:rPr lang="en-US" smtClean="0">
                <a:latin typeface="Times New Roman" pitchFamily="18" charset="0"/>
              </a:rPr>
              <a:pPr>
                <a:defRPr/>
              </a:pPr>
              <a:t>2</a:t>
            </a:fld>
            <a:endParaRPr lang="en-US" smtClean="0">
              <a:latin typeface="Times New Roman" pitchFamily="18"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08514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Garamond" panose="02020404030301010803" pitchFamily="18" charset="0"/>
                <a:cs typeface="Arial" panose="020B0604020202020204" pitchFamily="34" charset="0"/>
              </a:defRPr>
            </a:lvl1pPr>
            <a:lvl2pPr marL="742950" indent="-285750" defTabSz="966788" eaLnBrk="0" hangingPunct="0">
              <a:defRPr>
                <a:solidFill>
                  <a:schemeClr val="tx1"/>
                </a:solidFill>
                <a:latin typeface="Garamond" panose="02020404030301010803" pitchFamily="18" charset="0"/>
                <a:cs typeface="Arial" panose="020B0604020202020204" pitchFamily="34" charset="0"/>
              </a:defRPr>
            </a:lvl2pPr>
            <a:lvl3pPr marL="1143000" indent="-228600" defTabSz="966788" eaLnBrk="0" hangingPunct="0">
              <a:defRPr>
                <a:solidFill>
                  <a:schemeClr val="tx1"/>
                </a:solidFill>
                <a:latin typeface="Garamond" panose="02020404030301010803" pitchFamily="18" charset="0"/>
                <a:cs typeface="Arial" panose="020B0604020202020204" pitchFamily="34" charset="0"/>
              </a:defRPr>
            </a:lvl3pPr>
            <a:lvl4pPr marL="1600200" indent="-228600" defTabSz="966788" eaLnBrk="0" hangingPunct="0">
              <a:defRPr>
                <a:solidFill>
                  <a:schemeClr val="tx1"/>
                </a:solidFill>
                <a:latin typeface="Garamond" panose="02020404030301010803" pitchFamily="18" charset="0"/>
                <a:cs typeface="Arial" panose="020B0604020202020204" pitchFamily="34" charset="0"/>
              </a:defRPr>
            </a:lvl4pPr>
            <a:lvl5pPr marL="2057400" indent="-228600" defTabSz="966788" eaLnBrk="0" hangingPunct="0">
              <a:defRPr>
                <a:solidFill>
                  <a:schemeClr val="tx1"/>
                </a:solidFill>
                <a:latin typeface="Garamond" panose="02020404030301010803" pitchFamily="18"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fld id="{DE60AC5B-FBA3-4E9E-8FEF-583BDF5EE273}" type="slidenum">
              <a:rPr lang="en-US">
                <a:latin typeface="Times New Roman" panose="02020603050405020304" pitchFamily="18" charset="0"/>
              </a:rPr>
              <a:pPr/>
              <a:t>22</a:t>
            </a:fld>
            <a:endParaRPr lang="en-US" dirty="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1341326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itchFamily="18" charset="0"/>
              </a:defRPr>
            </a:lvl1pPr>
            <a:lvl2pPr marL="742950" indent="-285750" defTabSz="966788">
              <a:spcBef>
                <a:spcPct val="30000"/>
              </a:spcBef>
              <a:defRPr sz="1200">
                <a:solidFill>
                  <a:schemeClr val="tx1"/>
                </a:solidFill>
                <a:latin typeface="Times New Roman" pitchFamily="18" charset="0"/>
              </a:defRPr>
            </a:lvl2pPr>
            <a:lvl3pPr marL="1143000" indent="-228600" defTabSz="966788">
              <a:spcBef>
                <a:spcPct val="30000"/>
              </a:spcBef>
              <a:defRPr sz="1200">
                <a:solidFill>
                  <a:schemeClr val="tx1"/>
                </a:solidFill>
                <a:latin typeface="Times New Roman" pitchFamily="18" charset="0"/>
              </a:defRPr>
            </a:lvl3pPr>
            <a:lvl4pPr marL="1600200" indent="-228600" defTabSz="966788">
              <a:spcBef>
                <a:spcPct val="30000"/>
              </a:spcBef>
              <a:defRPr sz="1200">
                <a:solidFill>
                  <a:schemeClr val="tx1"/>
                </a:solidFill>
                <a:latin typeface="Times New Roman" pitchFamily="18" charset="0"/>
              </a:defRPr>
            </a:lvl4pPr>
            <a:lvl5pPr marL="2057400" indent="-228600" defTabSz="966788">
              <a:spcBef>
                <a:spcPct val="30000"/>
              </a:spcBef>
              <a:defRPr sz="1200">
                <a:solidFill>
                  <a:schemeClr val="tx1"/>
                </a:solidFill>
                <a:latin typeface="Times New Roman" pitchFamily="18" charset="0"/>
              </a:defRPr>
            </a:lvl5pPr>
            <a:lvl6pPr marL="2514600" indent="-228600" defTabSz="966788" eaLnBrk="0" fontAlgn="base" hangingPunct="0">
              <a:spcBef>
                <a:spcPct val="30000"/>
              </a:spcBef>
              <a:spcAft>
                <a:spcPct val="0"/>
              </a:spcAft>
              <a:defRPr sz="1200">
                <a:solidFill>
                  <a:schemeClr val="tx1"/>
                </a:solidFill>
                <a:latin typeface="Times New Roman" pitchFamily="18" charset="0"/>
              </a:defRPr>
            </a:lvl6pPr>
            <a:lvl7pPr marL="2971800" indent="-228600" defTabSz="966788" eaLnBrk="0" fontAlgn="base" hangingPunct="0">
              <a:spcBef>
                <a:spcPct val="30000"/>
              </a:spcBef>
              <a:spcAft>
                <a:spcPct val="0"/>
              </a:spcAft>
              <a:defRPr sz="1200">
                <a:solidFill>
                  <a:schemeClr val="tx1"/>
                </a:solidFill>
                <a:latin typeface="Times New Roman" pitchFamily="18" charset="0"/>
              </a:defRPr>
            </a:lvl7pPr>
            <a:lvl8pPr marL="3429000" indent="-228600" defTabSz="966788" eaLnBrk="0" fontAlgn="base" hangingPunct="0">
              <a:spcBef>
                <a:spcPct val="30000"/>
              </a:spcBef>
              <a:spcAft>
                <a:spcPct val="0"/>
              </a:spcAft>
              <a:defRPr sz="1200">
                <a:solidFill>
                  <a:schemeClr val="tx1"/>
                </a:solidFill>
                <a:latin typeface="Times New Roman" pitchFamily="18" charset="0"/>
              </a:defRPr>
            </a:lvl8pPr>
            <a:lvl9pPr marL="3886200" indent="-228600" defTabSz="966788"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6A84057-467E-4869-84F9-552162802400}" type="slidenum">
              <a:rPr lang="en-US" altLang="en-US" sz="1300" smtClean="0"/>
              <a:pPr>
                <a:spcBef>
                  <a:spcPct val="0"/>
                </a:spcBef>
              </a:pPr>
              <a:t>23</a:t>
            </a:fld>
            <a:endParaRPr lang="en-US" altLang="en-US" sz="1300" smtClean="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2900217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Garamond" panose="02020404030301010803" pitchFamily="18" charset="0"/>
                <a:cs typeface="Arial" panose="020B0604020202020204" pitchFamily="34" charset="0"/>
              </a:defRPr>
            </a:lvl1pPr>
            <a:lvl2pPr marL="742950" indent="-285750" defTabSz="966788" eaLnBrk="0" hangingPunct="0">
              <a:defRPr>
                <a:solidFill>
                  <a:schemeClr val="tx1"/>
                </a:solidFill>
                <a:latin typeface="Garamond" panose="02020404030301010803" pitchFamily="18" charset="0"/>
                <a:cs typeface="Arial" panose="020B0604020202020204" pitchFamily="34" charset="0"/>
              </a:defRPr>
            </a:lvl2pPr>
            <a:lvl3pPr marL="1143000" indent="-228600" defTabSz="966788" eaLnBrk="0" hangingPunct="0">
              <a:defRPr>
                <a:solidFill>
                  <a:schemeClr val="tx1"/>
                </a:solidFill>
                <a:latin typeface="Garamond" panose="02020404030301010803" pitchFamily="18" charset="0"/>
                <a:cs typeface="Arial" panose="020B0604020202020204" pitchFamily="34" charset="0"/>
              </a:defRPr>
            </a:lvl3pPr>
            <a:lvl4pPr marL="1600200" indent="-228600" defTabSz="966788" eaLnBrk="0" hangingPunct="0">
              <a:defRPr>
                <a:solidFill>
                  <a:schemeClr val="tx1"/>
                </a:solidFill>
                <a:latin typeface="Garamond" panose="02020404030301010803" pitchFamily="18" charset="0"/>
                <a:cs typeface="Arial" panose="020B0604020202020204" pitchFamily="34" charset="0"/>
              </a:defRPr>
            </a:lvl4pPr>
            <a:lvl5pPr marL="2057400" indent="-228600" defTabSz="966788" eaLnBrk="0" hangingPunct="0">
              <a:defRPr>
                <a:solidFill>
                  <a:schemeClr val="tx1"/>
                </a:solidFill>
                <a:latin typeface="Garamond" panose="02020404030301010803" pitchFamily="18"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fld id="{DE60AC5B-FBA3-4E9E-8FEF-583BDF5EE273}" type="slidenum">
              <a:rPr lang="en-US">
                <a:latin typeface="Times New Roman" panose="02020603050405020304" pitchFamily="18" charset="0"/>
              </a:rPr>
              <a:pPr/>
              <a:t>24</a:t>
            </a:fld>
            <a:endParaRPr lang="en-US" dirty="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1118589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Garamond" panose="02020404030301010803" pitchFamily="18" charset="0"/>
                <a:cs typeface="Arial" panose="020B0604020202020204" pitchFamily="34" charset="0"/>
              </a:defRPr>
            </a:lvl1pPr>
            <a:lvl2pPr marL="742950" indent="-285750" defTabSz="966788" eaLnBrk="0" hangingPunct="0">
              <a:defRPr>
                <a:solidFill>
                  <a:schemeClr val="tx1"/>
                </a:solidFill>
                <a:latin typeface="Garamond" panose="02020404030301010803" pitchFamily="18" charset="0"/>
                <a:cs typeface="Arial" panose="020B0604020202020204" pitchFamily="34" charset="0"/>
              </a:defRPr>
            </a:lvl2pPr>
            <a:lvl3pPr marL="1143000" indent="-228600" defTabSz="966788" eaLnBrk="0" hangingPunct="0">
              <a:defRPr>
                <a:solidFill>
                  <a:schemeClr val="tx1"/>
                </a:solidFill>
                <a:latin typeface="Garamond" panose="02020404030301010803" pitchFamily="18" charset="0"/>
                <a:cs typeface="Arial" panose="020B0604020202020204" pitchFamily="34" charset="0"/>
              </a:defRPr>
            </a:lvl3pPr>
            <a:lvl4pPr marL="1600200" indent="-228600" defTabSz="966788" eaLnBrk="0" hangingPunct="0">
              <a:defRPr>
                <a:solidFill>
                  <a:schemeClr val="tx1"/>
                </a:solidFill>
                <a:latin typeface="Garamond" panose="02020404030301010803" pitchFamily="18" charset="0"/>
                <a:cs typeface="Arial" panose="020B0604020202020204" pitchFamily="34" charset="0"/>
              </a:defRPr>
            </a:lvl4pPr>
            <a:lvl5pPr marL="2057400" indent="-228600" defTabSz="966788" eaLnBrk="0" hangingPunct="0">
              <a:defRPr>
                <a:solidFill>
                  <a:schemeClr val="tx1"/>
                </a:solidFill>
                <a:latin typeface="Garamond" panose="02020404030301010803" pitchFamily="18"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fld id="{DE60AC5B-FBA3-4E9E-8FEF-583BDF5EE273}" type="slidenum">
              <a:rPr lang="en-US">
                <a:latin typeface="Times New Roman" panose="02020603050405020304" pitchFamily="18" charset="0"/>
              </a:rPr>
              <a:pPr/>
              <a:t>25</a:t>
            </a:fld>
            <a:endParaRPr lang="en-US" dirty="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1962879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Garamond" panose="02020404030301010803" pitchFamily="18" charset="0"/>
                <a:cs typeface="Arial" panose="020B0604020202020204" pitchFamily="34" charset="0"/>
              </a:defRPr>
            </a:lvl1pPr>
            <a:lvl2pPr marL="742950" indent="-285750" defTabSz="966788" eaLnBrk="0" hangingPunct="0">
              <a:defRPr>
                <a:solidFill>
                  <a:schemeClr val="tx1"/>
                </a:solidFill>
                <a:latin typeface="Garamond" panose="02020404030301010803" pitchFamily="18" charset="0"/>
                <a:cs typeface="Arial" panose="020B0604020202020204" pitchFamily="34" charset="0"/>
              </a:defRPr>
            </a:lvl2pPr>
            <a:lvl3pPr marL="1143000" indent="-228600" defTabSz="966788" eaLnBrk="0" hangingPunct="0">
              <a:defRPr>
                <a:solidFill>
                  <a:schemeClr val="tx1"/>
                </a:solidFill>
                <a:latin typeface="Garamond" panose="02020404030301010803" pitchFamily="18" charset="0"/>
                <a:cs typeface="Arial" panose="020B0604020202020204" pitchFamily="34" charset="0"/>
              </a:defRPr>
            </a:lvl3pPr>
            <a:lvl4pPr marL="1600200" indent="-228600" defTabSz="966788" eaLnBrk="0" hangingPunct="0">
              <a:defRPr>
                <a:solidFill>
                  <a:schemeClr val="tx1"/>
                </a:solidFill>
                <a:latin typeface="Garamond" panose="02020404030301010803" pitchFamily="18" charset="0"/>
                <a:cs typeface="Arial" panose="020B0604020202020204" pitchFamily="34" charset="0"/>
              </a:defRPr>
            </a:lvl4pPr>
            <a:lvl5pPr marL="2057400" indent="-228600" defTabSz="966788" eaLnBrk="0" hangingPunct="0">
              <a:defRPr>
                <a:solidFill>
                  <a:schemeClr val="tx1"/>
                </a:solidFill>
                <a:latin typeface="Garamond" panose="02020404030301010803" pitchFamily="18"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fld id="{DE60AC5B-FBA3-4E9E-8FEF-583BDF5EE273}" type="slidenum">
              <a:rPr lang="en-US">
                <a:latin typeface="Times New Roman" panose="02020603050405020304" pitchFamily="18" charset="0"/>
              </a:rPr>
              <a:pPr/>
              <a:t>26</a:t>
            </a:fld>
            <a:endParaRPr lang="en-US" dirty="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2997245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Garamond" panose="02020404030301010803" pitchFamily="18" charset="0"/>
                <a:cs typeface="Arial" panose="020B0604020202020204" pitchFamily="34" charset="0"/>
              </a:defRPr>
            </a:lvl1pPr>
            <a:lvl2pPr marL="742950" indent="-285750" defTabSz="966788" eaLnBrk="0" hangingPunct="0">
              <a:defRPr>
                <a:solidFill>
                  <a:schemeClr val="tx1"/>
                </a:solidFill>
                <a:latin typeface="Garamond" panose="02020404030301010803" pitchFamily="18" charset="0"/>
                <a:cs typeface="Arial" panose="020B0604020202020204" pitchFamily="34" charset="0"/>
              </a:defRPr>
            </a:lvl2pPr>
            <a:lvl3pPr marL="1143000" indent="-228600" defTabSz="966788" eaLnBrk="0" hangingPunct="0">
              <a:defRPr>
                <a:solidFill>
                  <a:schemeClr val="tx1"/>
                </a:solidFill>
                <a:latin typeface="Garamond" panose="02020404030301010803" pitchFamily="18" charset="0"/>
                <a:cs typeface="Arial" panose="020B0604020202020204" pitchFamily="34" charset="0"/>
              </a:defRPr>
            </a:lvl3pPr>
            <a:lvl4pPr marL="1600200" indent="-228600" defTabSz="966788" eaLnBrk="0" hangingPunct="0">
              <a:defRPr>
                <a:solidFill>
                  <a:schemeClr val="tx1"/>
                </a:solidFill>
                <a:latin typeface="Garamond" panose="02020404030301010803" pitchFamily="18" charset="0"/>
                <a:cs typeface="Arial" panose="020B0604020202020204" pitchFamily="34" charset="0"/>
              </a:defRPr>
            </a:lvl4pPr>
            <a:lvl5pPr marL="2057400" indent="-228600" defTabSz="966788" eaLnBrk="0" hangingPunct="0">
              <a:defRPr>
                <a:solidFill>
                  <a:schemeClr val="tx1"/>
                </a:solidFill>
                <a:latin typeface="Garamond" panose="02020404030301010803" pitchFamily="18"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fld id="{DE60AC5B-FBA3-4E9E-8FEF-583BDF5EE273}" type="slidenum">
              <a:rPr lang="en-US">
                <a:latin typeface="Times New Roman" panose="02020603050405020304" pitchFamily="18" charset="0"/>
              </a:rPr>
              <a:pPr/>
              <a:t>27</a:t>
            </a:fld>
            <a:endParaRPr lang="en-US" dirty="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1820758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Garamond" panose="02020404030301010803" pitchFamily="18" charset="0"/>
                <a:cs typeface="Arial" panose="020B0604020202020204" pitchFamily="34" charset="0"/>
              </a:defRPr>
            </a:lvl1pPr>
            <a:lvl2pPr marL="742950" indent="-285750" defTabSz="966788" eaLnBrk="0" hangingPunct="0">
              <a:defRPr>
                <a:solidFill>
                  <a:schemeClr val="tx1"/>
                </a:solidFill>
                <a:latin typeface="Garamond" panose="02020404030301010803" pitchFamily="18" charset="0"/>
                <a:cs typeface="Arial" panose="020B0604020202020204" pitchFamily="34" charset="0"/>
              </a:defRPr>
            </a:lvl2pPr>
            <a:lvl3pPr marL="1143000" indent="-228600" defTabSz="966788" eaLnBrk="0" hangingPunct="0">
              <a:defRPr>
                <a:solidFill>
                  <a:schemeClr val="tx1"/>
                </a:solidFill>
                <a:latin typeface="Garamond" panose="02020404030301010803" pitchFamily="18" charset="0"/>
                <a:cs typeface="Arial" panose="020B0604020202020204" pitchFamily="34" charset="0"/>
              </a:defRPr>
            </a:lvl3pPr>
            <a:lvl4pPr marL="1600200" indent="-228600" defTabSz="966788" eaLnBrk="0" hangingPunct="0">
              <a:defRPr>
                <a:solidFill>
                  <a:schemeClr val="tx1"/>
                </a:solidFill>
                <a:latin typeface="Garamond" panose="02020404030301010803" pitchFamily="18" charset="0"/>
                <a:cs typeface="Arial" panose="020B0604020202020204" pitchFamily="34" charset="0"/>
              </a:defRPr>
            </a:lvl4pPr>
            <a:lvl5pPr marL="2057400" indent="-228600" defTabSz="966788" eaLnBrk="0" hangingPunct="0">
              <a:defRPr>
                <a:solidFill>
                  <a:schemeClr val="tx1"/>
                </a:solidFill>
                <a:latin typeface="Garamond" panose="02020404030301010803" pitchFamily="18"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fld id="{DE60AC5B-FBA3-4E9E-8FEF-583BDF5EE273}" type="slidenum">
              <a:rPr lang="en-US">
                <a:latin typeface="Times New Roman" panose="02020603050405020304" pitchFamily="18" charset="0"/>
              </a:rPr>
              <a:pPr/>
              <a:t>28</a:t>
            </a:fld>
            <a:endParaRPr lang="en-US" dirty="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2402862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Garamond" panose="02020404030301010803" pitchFamily="18" charset="0"/>
                <a:cs typeface="Arial" panose="020B0604020202020204" pitchFamily="34" charset="0"/>
              </a:defRPr>
            </a:lvl1pPr>
            <a:lvl2pPr marL="742950" indent="-285750" defTabSz="966788" eaLnBrk="0" hangingPunct="0">
              <a:defRPr>
                <a:solidFill>
                  <a:schemeClr val="tx1"/>
                </a:solidFill>
                <a:latin typeface="Garamond" panose="02020404030301010803" pitchFamily="18" charset="0"/>
                <a:cs typeface="Arial" panose="020B0604020202020204" pitchFamily="34" charset="0"/>
              </a:defRPr>
            </a:lvl2pPr>
            <a:lvl3pPr marL="1143000" indent="-228600" defTabSz="966788" eaLnBrk="0" hangingPunct="0">
              <a:defRPr>
                <a:solidFill>
                  <a:schemeClr val="tx1"/>
                </a:solidFill>
                <a:latin typeface="Garamond" panose="02020404030301010803" pitchFamily="18" charset="0"/>
                <a:cs typeface="Arial" panose="020B0604020202020204" pitchFamily="34" charset="0"/>
              </a:defRPr>
            </a:lvl3pPr>
            <a:lvl4pPr marL="1600200" indent="-228600" defTabSz="966788" eaLnBrk="0" hangingPunct="0">
              <a:defRPr>
                <a:solidFill>
                  <a:schemeClr val="tx1"/>
                </a:solidFill>
                <a:latin typeface="Garamond" panose="02020404030301010803" pitchFamily="18" charset="0"/>
                <a:cs typeface="Arial" panose="020B0604020202020204" pitchFamily="34" charset="0"/>
              </a:defRPr>
            </a:lvl4pPr>
            <a:lvl5pPr marL="2057400" indent="-228600" defTabSz="966788" eaLnBrk="0" hangingPunct="0">
              <a:defRPr>
                <a:solidFill>
                  <a:schemeClr val="tx1"/>
                </a:solidFill>
                <a:latin typeface="Garamond" panose="02020404030301010803" pitchFamily="18"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fld id="{DE60AC5B-FBA3-4E9E-8FEF-583BDF5EE273}" type="slidenum">
              <a:rPr lang="en-US">
                <a:latin typeface="Times New Roman" panose="02020603050405020304" pitchFamily="18" charset="0"/>
              </a:rPr>
              <a:pPr/>
              <a:t>29</a:t>
            </a:fld>
            <a:endParaRPr lang="en-US" dirty="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1453880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Garamond" panose="02020404030301010803" pitchFamily="18" charset="0"/>
                <a:cs typeface="Arial" panose="020B0604020202020204" pitchFamily="34" charset="0"/>
              </a:defRPr>
            </a:lvl1pPr>
            <a:lvl2pPr marL="742950" indent="-285750" defTabSz="966788" eaLnBrk="0" hangingPunct="0">
              <a:defRPr>
                <a:solidFill>
                  <a:schemeClr val="tx1"/>
                </a:solidFill>
                <a:latin typeface="Garamond" panose="02020404030301010803" pitchFamily="18" charset="0"/>
                <a:cs typeface="Arial" panose="020B0604020202020204" pitchFamily="34" charset="0"/>
              </a:defRPr>
            </a:lvl2pPr>
            <a:lvl3pPr marL="1143000" indent="-228600" defTabSz="966788" eaLnBrk="0" hangingPunct="0">
              <a:defRPr>
                <a:solidFill>
                  <a:schemeClr val="tx1"/>
                </a:solidFill>
                <a:latin typeface="Garamond" panose="02020404030301010803" pitchFamily="18" charset="0"/>
                <a:cs typeface="Arial" panose="020B0604020202020204" pitchFamily="34" charset="0"/>
              </a:defRPr>
            </a:lvl3pPr>
            <a:lvl4pPr marL="1600200" indent="-228600" defTabSz="966788" eaLnBrk="0" hangingPunct="0">
              <a:defRPr>
                <a:solidFill>
                  <a:schemeClr val="tx1"/>
                </a:solidFill>
                <a:latin typeface="Garamond" panose="02020404030301010803" pitchFamily="18" charset="0"/>
                <a:cs typeface="Arial" panose="020B0604020202020204" pitchFamily="34" charset="0"/>
              </a:defRPr>
            </a:lvl4pPr>
            <a:lvl5pPr marL="2057400" indent="-228600" defTabSz="966788" eaLnBrk="0" hangingPunct="0">
              <a:defRPr>
                <a:solidFill>
                  <a:schemeClr val="tx1"/>
                </a:solidFill>
                <a:latin typeface="Garamond" panose="02020404030301010803" pitchFamily="18"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fld id="{DE60AC5B-FBA3-4E9E-8FEF-583BDF5EE273}" type="slidenum">
              <a:rPr lang="en-US">
                <a:latin typeface="Times New Roman" panose="02020603050405020304" pitchFamily="18" charset="0"/>
              </a:rPr>
              <a:pPr/>
              <a:t>30</a:t>
            </a:fld>
            <a:endParaRPr lang="en-US" dirty="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4273238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Garamond" panose="02020404030301010803" pitchFamily="18" charset="0"/>
                <a:cs typeface="Arial" panose="020B0604020202020204" pitchFamily="34" charset="0"/>
              </a:defRPr>
            </a:lvl1pPr>
            <a:lvl2pPr marL="742950" indent="-285750" defTabSz="966788" eaLnBrk="0" hangingPunct="0">
              <a:defRPr>
                <a:solidFill>
                  <a:schemeClr val="tx1"/>
                </a:solidFill>
                <a:latin typeface="Garamond" panose="02020404030301010803" pitchFamily="18" charset="0"/>
                <a:cs typeface="Arial" panose="020B0604020202020204" pitchFamily="34" charset="0"/>
              </a:defRPr>
            </a:lvl2pPr>
            <a:lvl3pPr marL="1143000" indent="-228600" defTabSz="966788" eaLnBrk="0" hangingPunct="0">
              <a:defRPr>
                <a:solidFill>
                  <a:schemeClr val="tx1"/>
                </a:solidFill>
                <a:latin typeface="Garamond" panose="02020404030301010803" pitchFamily="18" charset="0"/>
                <a:cs typeface="Arial" panose="020B0604020202020204" pitchFamily="34" charset="0"/>
              </a:defRPr>
            </a:lvl3pPr>
            <a:lvl4pPr marL="1600200" indent="-228600" defTabSz="966788" eaLnBrk="0" hangingPunct="0">
              <a:defRPr>
                <a:solidFill>
                  <a:schemeClr val="tx1"/>
                </a:solidFill>
                <a:latin typeface="Garamond" panose="02020404030301010803" pitchFamily="18" charset="0"/>
                <a:cs typeface="Arial" panose="020B0604020202020204" pitchFamily="34" charset="0"/>
              </a:defRPr>
            </a:lvl4pPr>
            <a:lvl5pPr marL="2057400" indent="-228600" defTabSz="966788" eaLnBrk="0" hangingPunct="0">
              <a:defRPr>
                <a:solidFill>
                  <a:schemeClr val="tx1"/>
                </a:solidFill>
                <a:latin typeface="Garamond" panose="02020404030301010803" pitchFamily="18"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fld id="{DE60AC5B-FBA3-4E9E-8FEF-583BDF5EE273}" type="slidenum">
              <a:rPr lang="en-US">
                <a:latin typeface="Times New Roman" panose="02020603050405020304" pitchFamily="18" charset="0"/>
              </a:rPr>
              <a:pPr/>
              <a:t>31</a:t>
            </a:fld>
            <a:endParaRPr lang="en-US" dirty="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2931946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8C221C85-A71C-497D-9902-23377A926983}" type="slidenum">
              <a:rPr lang="en-US" smtClean="0">
                <a:latin typeface="Times New Roman" pitchFamily="18" charset="0"/>
              </a:rPr>
              <a:pPr>
                <a:defRPr/>
              </a:pPr>
              <a:t>3</a:t>
            </a:fld>
            <a:endParaRPr lang="en-US" smtClean="0">
              <a:latin typeface="Times New Roman" pitchFamily="18"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61185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Garamond" panose="02020404030301010803" pitchFamily="18" charset="0"/>
                <a:cs typeface="Arial" panose="020B0604020202020204" pitchFamily="34" charset="0"/>
              </a:defRPr>
            </a:lvl1pPr>
            <a:lvl2pPr marL="742950" indent="-285750" defTabSz="966788" eaLnBrk="0" hangingPunct="0">
              <a:defRPr>
                <a:solidFill>
                  <a:schemeClr val="tx1"/>
                </a:solidFill>
                <a:latin typeface="Garamond" panose="02020404030301010803" pitchFamily="18" charset="0"/>
                <a:cs typeface="Arial" panose="020B0604020202020204" pitchFamily="34" charset="0"/>
              </a:defRPr>
            </a:lvl2pPr>
            <a:lvl3pPr marL="1143000" indent="-228600" defTabSz="966788" eaLnBrk="0" hangingPunct="0">
              <a:defRPr>
                <a:solidFill>
                  <a:schemeClr val="tx1"/>
                </a:solidFill>
                <a:latin typeface="Garamond" panose="02020404030301010803" pitchFamily="18" charset="0"/>
                <a:cs typeface="Arial" panose="020B0604020202020204" pitchFamily="34" charset="0"/>
              </a:defRPr>
            </a:lvl3pPr>
            <a:lvl4pPr marL="1600200" indent="-228600" defTabSz="966788" eaLnBrk="0" hangingPunct="0">
              <a:defRPr>
                <a:solidFill>
                  <a:schemeClr val="tx1"/>
                </a:solidFill>
                <a:latin typeface="Garamond" panose="02020404030301010803" pitchFamily="18" charset="0"/>
                <a:cs typeface="Arial" panose="020B0604020202020204" pitchFamily="34" charset="0"/>
              </a:defRPr>
            </a:lvl4pPr>
            <a:lvl5pPr marL="2057400" indent="-228600" defTabSz="966788" eaLnBrk="0" hangingPunct="0">
              <a:defRPr>
                <a:solidFill>
                  <a:schemeClr val="tx1"/>
                </a:solidFill>
                <a:latin typeface="Garamond" panose="02020404030301010803" pitchFamily="18"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fld id="{DE60AC5B-FBA3-4E9E-8FEF-583BDF5EE273}" type="slidenum">
              <a:rPr lang="en-US">
                <a:latin typeface="Times New Roman" panose="02020603050405020304" pitchFamily="18" charset="0"/>
              </a:rPr>
              <a:pPr/>
              <a:t>32</a:t>
            </a:fld>
            <a:endParaRPr lang="en-US" dirty="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2102778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Garamond" panose="02020404030301010803" pitchFamily="18" charset="0"/>
                <a:cs typeface="Arial" panose="020B0604020202020204" pitchFamily="34" charset="0"/>
              </a:defRPr>
            </a:lvl1pPr>
            <a:lvl2pPr marL="742950" indent="-285750" defTabSz="966788" eaLnBrk="0" hangingPunct="0">
              <a:defRPr>
                <a:solidFill>
                  <a:schemeClr val="tx1"/>
                </a:solidFill>
                <a:latin typeface="Garamond" panose="02020404030301010803" pitchFamily="18" charset="0"/>
                <a:cs typeface="Arial" panose="020B0604020202020204" pitchFamily="34" charset="0"/>
              </a:defRPr>
            </a:lvl2pPr>
            <a:lvl3pPr marL="1143000" indent="-228600" defTabSz="966788" eaLnBrk="0" hangingPunct="0">
              <a:defRPr>
                <a:solidFill>
                  <a:schemeClr val="tx1"/>
                </a:solidFill>
                <a:latin typeface="Garamond" panose="02020404030301010803" pitchFamily="18" charset="0"/>
                <a:cs typeface="Arial" panose="020B0604020202020204" pitchFamily="34" charset="0"/>
              </a:defRPr>
            </a:lvl3pPr>
            <a:lvl4pPr marL="1600200" indent="-228600" defTabSz="966788" eaLnBrk="0" hangingPunct="0">
              <a:defRPr>
                <a:solidFill>
                  <a:schemeClr val="tx1"/>
                </a:solidFill>
                <a:latin typeface="Garamond" panose="02020404030301010803" pitchFamily="18" charset="0"/>
                <a:cs typeface="Arial" panose="020B0604020202020204" pitchFamily="34" charset="0"/>
              </a:defRPr>
            </a:lvl4pPr>
            <a:lvl5pPr marL="2057400" indent="-228600" defTabSz="966788" eaLnBrk="0" hangingPunct="0">
              <a:defRPr>
                <a:solidFill>
                  <a:schemeClr val="tx1"/>
                </a:solidFill>
                <a:latin typeface="Garamond" panose="02020404030301010803" pitchFamily="18"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fld id="{DE60AC5B-FBA3-4E9E-8FEF-583BDF5EE273}" type="slidenum">
              <a:rPr lang="en-US">
                <a:latin typeface="Times New Roman" panose="02020603050405020304" pitchFamily="18" charset="0"/>
              </a:rPr>
              <a:pPr/>
              <a:t>33</a:t>
            </a:fld>
            <a:endParaRPr lang="en-US" dirty="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876338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Garamond" panose="02020404030301010803" pitchFamily="18" charset="0"/>
                <a:cs typeface="Arial" panose="020B0604020202020204" pitchFamily="34" charset="0"/>
              </a:defRPr>
            </a:lvl1pPr>
            <a:lvl2pPr marL="742950" indent="-285750" defTabSz="966788" eaLnBrk="0" hangingPunct="0">
              <a:defRPr>
                <a:solidFill>
                  <a:schemeClr val="tx1"/>
                </a:solidFill>
                <a:latin typeface="Garamond" panose="02020404030301010803" pitchFamily="18" charset="0"/>
                <a:cs typeface="Arial" panose="020B0604020202020204" pitchFamily="34" charset="0"/>
              </a:defRPr>
            </a:lvl2pPr>
            <a:lvl3pPr marL="1143000" indent="-228600" defTabSz="966788" eaLnBrk="0" hangingPunct="0">
              <a:defRPr>
                <a:solidFill>
                  <a:schemeClr val="tx1"/>
                </a:solidFill>
                <a:latin typeface="Garamond" panose="02020404030301010803" pitchFamily="18" charset="0"/>
                <a:cs typeface="Arial" panose="020B0604020202020204" pitchFamily="34" charset="0"/>
              </a:defRPr>
            </a:lvl3pPr>
            <a:lvl4pPr marL="1600200" indent="-228600" defTabSz="966788" eaLnBrk="0" hangingPunct="0">
              <a:defRPr>
                <a:solidFill>
                  <a:schemeClr val="tx1"/>
                </a:solidFill>
                <a:latin typeface="Garamond" panose="02020404030301010803" pitchFamily="18" charset="0"/>
                <a:cs typeface="Arial" panose="020B0604020202020204" pitchFamily="34" charset="0"/>
              </a:defRPr>
            </a:lvl4pPr>
            <a:lvl5pPr marL="2057400" indent="-228600" defTabSz="966788" eaLnBrk="0" hangingPunct="0">
              <a:defRPr>
                <a:solidFill>
                  <a:schemeClr val="tx1"/>
                </a:solidFill>
                <a:latin typeface="Garamond" panose="02020404030301010803" pitchFamily="18"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fld id="{DE60AC5B-FBA3-4E9E-8FEF-583BDF5EE273}" type="slidenum">
              <a:rPr lang="en-US">
                <a:latin typeface="Times New Roman" panose="02020603050405020304" pitchFamily="18" charset="0"/>
              </a:rPr>
              <a:pPr/>
              <a:t>34</a:t>
            </a:fld>
            <a:endParaRPr lang="en-US" dirty="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4045066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Garamond" panose="02020404030301010803" pitchFamily="18" charset="0"/>
                <a:cs typeface="Arial" panose="020B0604020202020204" pitchFamily="34" charset="0"/>
              </a:defRPr>
            </a:lvl1pPr>
            <a:lvl2pPr marL="742950" indent="-285750" defTabSz="966788" eaLnBrk="0" hangingPunct="0">
              <a:defRPr>
                <a:solidFill>
                  <a:schemeClr val="tx1"/>
                </a:solidFill>
                <a:latin typeface="Garamond" panose="02020404030301010803" pitchFamily="18" charset="0"/>
                <a:cs typeface="Arial" panose="020B0604020202020204" pitchFamily="34" charset="0"/>
              </a:defRPr>
            </a:lvl2pPr>
            <a:lvl3pPr marL="1143000" indent="-228600" defTabSz="966788" eaLnBrk="0" hangingPunct="0">
              <a:defRPr>
                <a:solidFill>
                  <a:schemeClr val="tx1"/>
                </a:solidFill>
                <a:latin typeface="Garamond" panose="02020404030301010803" pitchFamily="18" charset="0"/>
                <a:cs typeface="Arial" panose="020B0604020202020204" pitchFamily="34" charset="0"/>
              </a:defRPr>
            </a:lvl3pPr>
            <a:lvl4pPr marL="1600200" indent="-228600" defTabSz="966788" eaLnBrk="0" hangingPunct="0">
              <a:defRPr>
                <a:solidFill>
                  <a:schemeClr val="tx1"/>
                </a:solidFill>
                <a:latin typeface="Garamond" panose="02020404030301010803" pitchFamily="18" charset="0"/>
                <a:cs typeface="Arial" panose="020B0604020202020204" pitchFamily="34" charset="0"/>
              </a:defRPr>
            </a:lvl4pPr>
            <a:lvl5pPr marL="2057400" indent="-228600" defTabSz="966788" eaLnBrk="0" hangingPunct="0">
              <a:defRPr>
                <a:solidFill>
                  <a:schemeClr val="tx1"/>
                </a:solidFill>
                <a:latin typeface="Garamond" panose="02020404030301010803" pitchFamily="18"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fld id="{DE60AC5B-FBA3-4E9E-8FEF-583BDF5EE273}" type="slidenum">
              <a:rPr lang="en-US">
                <a:latin typeface="Times New Roman" panose="02020603050405020304" pitchFamily="18" charset="0"/>
              </a:rPr>
              <a:pPr/>
              <a:t>35</a:t>
            </a:fld>
            <a:endParaRPr lang="en-US" dirty="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858977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Garamond" panose="02020404030301010803" pitchFamily="18" charset="0"/>
                <a:cs typeface="Arial" panose="020B0604020202020204" pitchFamily="34" charset="0"/>
              </a:defRPr>
            </a:lvl1pPr>
            <a:lvl2pPr marL="742950" indent="-285750" defTabSz="966788" eaLnBrk="0" hangingPunct="0">
              <a:defRPr>
                <a:solidFill>
                  <a:schemeClr val="tx1"/>
                </a:solidFill>
                <a:latin typeface="Garamond" panose="02020404030301010803" pitchFamily="18" charset="0"/>
                <a:cs typeface="Arial" panose="020B0604020202020204" pitchFamily="34" charset="0"/>
              </a:defRPr>
            </a:lvl2pPr>
            <a:lvl3pPr marL="1143000" indent="-228600" defTabSz="966788" eaLnBrk="0" hangingPunct="0">
              <a:defRPr>
                <a:solidFill>
                  <a:schemeClr val="tx1"/>
                </a:solidFill>
                <a:latin typeface="Garamond" panose="02020404030301010803" pitchFamily="18" charset="0"/>
                <a:cs typeface="Arial" panose="020B0604020202020204" pitchFamily="34" charset="0"/>
              </a:defRPr>
            </a:lvl3pPr>
            <a:lvl4pPr marL="1600200" indent="-228600" defTabSz="966788" eaLnBrk="0" hangingPunct="0">
              <a:defRPr>
                <a:solidFill>
                  <a:schemeClr val="tx1"/>
                </a:solidFill>
                <a:latin typeface="Garamond" panose="02020404030301010803" pitchFamily="18" charset="0"/>
                <a:cs typeface="Arial" panose="020B0604020202020204" pitchFamily="34" charset="0"/>
              </a:defRPr>
            </a:lvl4pPr>
            <a:lvl5pPr marL="2057400" indent="-228600" defTabSz="966788" eaLnBrk="0" hangingPunct="0">
              <a:defRPr>
                <a:solidFill>
                  <a:schemeClr val="tx1"/>
                </a:solidFill>
                <a:latin typeface="Garamond" panose="02020404030301010803" pitchFamily="18"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fld id="{DE60AC5B-FBA3-4E9E-8FEF-583BDF5EE273}" type="slidenum">
              <a:rPr lang="en-US">
                <a:latin typeface="Times New Roman" panose="02020603050405020304" pitchFamily="18" charset="0"/>
              </a:rPr>
              <a:pPr/>
              <a:t>36</a:t>
            </a:fld>
            <a:endParaRPr lang="en-US" dirty="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11232581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itchFamily="18" charset="0"/>
              </a:defRPr>
            </a:lvl1pPr>
            <a:lvl2pPr marL="742950" indent="-285750" defTabSz="966788">
              <a:spcBef>
                <a:spcPct val="30000"/>
              </a:spcBef>
              <a:defRPr sz="1200">
                <a:solidFill>
                  <a:schemeClr val="tx1"/>
                </a:solidFill>
                <a:latin typeface="Times New Roman" pitchFamily="18" charset="0"/>
              </a:defRPr>
            </a:lvl2pPr>
            <a:lvl3pPr marL="1143000" indent="-228600" defTabSz="966788">
              <a:spcBef>
                <a:spcPct val="30000"/>
              </a:spcBef>
              <a:defRPr sz="1200">
                <a:solidFill>
                  <a:schemeClr val="tx1"/>
                </a:solidFill>
                <a:latin typeface="Times New Roman" pitchFamily="18" charset="0"/>
              </a:defRPr>
            </a:lvl3pPr>
            <a:lvl4pPr marL="1600200" indent="-228600" defTabSz="966788">
              <a:spcBef>
                <a:spcPct val="30000"/>
              </a:spcBef>
              <a:defRPr sz="1200">
                <a:solidFill>
                  <a:schemeClr val="tx1"/>
                </a:solidFill>
                <a:latin typeface="Times New Roman" pitchFamily="18" charset="0"/>
              </a:defRPr>
            </a:lvl4pPr>
            <a:lvl5pPr marL="2057400" indent="-228600" defTabSz="966788">
              <a:spcBef>
                <a:spcPct val="30000"/>
              </a:spcBef>
              <a:defRPr sz="1200">
                <a:solidFill>
                  <a:schemeClr val="tx1"/>
                </a:solidFill>
                <a:latin typeface="Times New Roman" pitchFamily="18" charset="0"/>
              </a:defRPr>
            </a:lvl5pPr>
            <a:lvl6pPr marL="2514600" indent="-228600" defTabSz="966788" eaLnBrk="0" fontAlgn="base" hangingPunct="0">
              <a:spcBef>
                <a:spcPct val="30000"/>
              </a:spcBef>
              <a:spcAft>
                <a:spcPct val="0"/>
              </a:spcAft>
              <a:defRPr sz="1200">
                <a:solidFill>
                  <a:schemeClr val="tx1"/>
                </a:solidFill>
                <a:latin typeface="Times New Roman" pitchFamily="18" charset="0"/>
              </a:defRPr>
            </a:lvl6pPr>
            <a:lvl7pPr marL="2971800" indent="-228600" defTabSz="966788" eaLnBrk="0" fontAlgn="base" hangingPunct="0">
              <a:spcBef>
                <a:spcPct val="30000"/>
              </a:spcBef>
              <a:spcAft>
                <a:spcPct val="0"/>
              </a:spcAft>
              <a:defRPr sz="1200">
                <a:solidFill>
                  <a:schemeClr val="tx1"/>
                </a:solidFill>
                <a:latin typeface="Times New Roman" pitchFamily="18" charset="0"/>
              </a:defRPr>
            </a:lvl7pPr>
            <a:lvl8pPr marL="3429000" indent="-228600" defTabSz="966788" eaLnBrk="0" fontAlgn="base" hangingPunct="0">
              <a:spcBef>
                <a:spcPct val="30000"/>
              </a:spcBef>
              <a:spcAft>
                <a:spcPct val="0"/>
              </a:spcAft>
              <a:defRPr sz="1200">
                <a:solidFill>
                  <a:schemeClr val="tx1"/>
                </a:solidFill>
                <a:latin typeface="Times New Roman" pitchFamily="18" charset="0"/>
              </a:defRPr>
            </a:lvl8pPr>
            <a:lvl9pPr marL="3886200" indent="-228600" defTabSz="966788"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6A84057-467E-4869-84F9-552162802400}" type="slidenum">
              <a:rPr lang="en-US" altLang="en-US" sz="1300" smtClean="0"/>
              <a:pPr>
                <a:spcBef>
                  <a:spcPct val="0"/>
                </a:spcBef>
              </a:pPr>
              <a:t>37</a:t>
            </a:fld>
            <a:endParaRPr lang="en-US" altLang="en-US" sz="1300" smtClean="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19291926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itchFamily="18" charset="0"/>
              </a:defRPr>
            </a:lvl1pPr>
            <a:lvl2pPr marL="742950" indent="-285750" defTabSz="966788">
              <a:spcBef>
                <a:spcPct val="30000"/>
              </a:spcBef>
              <a:defRPr sz="1200">
                <a:solidFill>
                  <a:schemeClr val="tx1"/>
                </a:solidFill>
                <a:latin typeface="Times New Roman" pitchFamily="18" charset="0"/>
              </a:defRPr>
            </a:lvl2pPr>
            <a:lvl3pPr marL="1143000" indent="-228600" defTabSz="966788">
              <a:spcBef>
                <a:spcPct val="30000"/>
              </a:spcBef>
              <a:defRPr sz="1200">
                <a:solidFill>
                  <a:schemeClr val="tx1"/>
                </a:solidFill>
                <a:latin typeface="Times New Roman" pitchFamily="18" charset="0"/>
              </a:defRPr>
            </a:lvl3pPr>
            <a:lvl4pPr marL="1600200" indent="-228600" defTabSz="966788">
              <a:spcBef>
                <a:spcPct val="30000"/>
              </a:spcBef>
              <a:defRPr sz="1200">
                <a:solidFill>
                  <a:schemeClr val="tx1"/>
                </a:solidFill>
                <a:latin typeface="Times New Roman" pitchFamily="18" charset="0"/>
              </a:defRPr>
            </a:lvl4pPr>
            <a:lvl5pPr marL="2057400" indent="-228600" defTabSz="966788">
              <a:spcBef>
                <a:spcPct val="30000"/>
              </a:spcBef>
              <a:defRPr sz="1200">
                <a:solidFill>
                  <a:schemeClr val="tx1"/>
                </a:solidFill>
                <a:latin typeface="Times New Roman" pitchFamily="18" charset="0"/>
              </a:defRPr>
            </a:lvl5pPr>
            <a:lvl6pPr marL="2514600" indent="-228600" defTabSz="966788" eaLnBrk="0" fontAlgn="base" hangingPunct="0">
              <a:spcBef>
                <a:spcPct val="30000"/>
              </a:spcBef>
              <a:spcAft>
                <a:spcPct val="0"/>
              </a:spcAft>
              <a:defRPr sz="1200">
                <a:solidFill>
                  <a:schemeClr val="tx1"/>
                </a:solidFill>
                <a:latin typeface="Times New Roman" pitchFamily="18" charset="0"/>
              </a:defRPr>
            </a:lvl6pPr>
            <a:lvl7pPr marL="2971800" indent="-228600" defTabSz="966788" eaLnBrk="0" fontAlgn="base" hangingPunct="0">
              <a:spcBef>
                <a:spcPct val="30000"/>
              </a:spcBef>
              <a:spcAft>
                <a:spcPct val="0"/>
              </a:spcAft>
              <a:defRPr sz="1200">
                <a:solidFill>
                  <a:schemeClr val="tx1"/>
                </a:solidFill>
                <a:latin typeface="Times New Roman" pitchFamily="18" charset="0"/>
              </a:defRPr>
            </a:lvl7pPr>
            <a:lvl8pPr marL="3429000" indent="-228600" defTabSz="966788" eaLnBrk="0" fontAlgn="base" hangingPunct="0">
              <a:spcBef>
                <a:spcPct val="30000"/>
              </a:spcBef>
              <a:spcAft>
                <a:spcPct val="0"/>
              </a:spcAft>
              <a:defRPr sz="1200">
                <a:solidFill>
                  <a:schemeClr val="tx1"/>
                </a:solidFill>
                <a:latin typeface="Times New Roman" pitchFamily="18" charset="0"/>
              </a:defRPr>
            </a:lvl8pPr>
            <a:lvl9pPr marL="3886200" indent="-228600" defTabSz="966788"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6A84057-467E-4869-84F9-552162802400}" type="slidenum">
              <a:rPr lang="en-US" altLang="en-US" sz="1300" smtClean="0"/>
              <a:pPr>
                <a:spcBef>
                  <a:spcPct val="0"/>
                </a:spcBef>
              </a:pPr>
              <a:t>41</a:t>
            </a:fld>
            <a:endParaRPr lang="en-US" altLang="en-US" sz="1300" smtClean="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1677416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itchFamily="18" charset="0"/>
              </a:defRPr>
            </a:lvl1pPr>
            <a:lvl2pPr marL="742950" indent="-285750" defTabSz="966788">
              <a:spcBef>
                <a:spcPct val="30000"/>
              </a:spcBef>
              <a:defRPr sz="1200">
                <a:solidFill>
                  <a:schemeClr val="tx1"/>
                </a:solidFill>
                <a:latin typeface="Times New Roman" pitchFamily="18" charset="0"/>
              </a:defRPr>
            </a:lvl2pPr>
            <a:lvl3pPr marL="1143000" indent="-228600" defTabSz="966788">
              <a:spcBef>
                <a:spcPct val="30000"/>
              </a:spcBef>
              <a:defRPr sz="1200">
                <a:solidFill>
                  <a:schemeClr val="tx1"/>
                </a:solidFill>
                <a:latin typeface="Times New Roman" pitchFamily="18" charset="0"/>
              </a:defRPr>
            </a:lvl3pPr>
            <a:lvl4pPr marL="1600200" indent="-228600" defTabSz="966788">
              <a:spcBef>
                <a:spcPct val="30000"/>
              </a:spcBef>
              <a:defRPr sz="1200">
                <a:solidFill>
                  <a:schemeClr val="tx1"/>
                </a:solidFill>
                <a:latin typeface="Times New Roman" pitchFamily="18" charset="0"/>
              </a:defRPr>
            </a:lvl4pPr>
            <a:lvl5pPr marL="2057400" indent="-228600" defTabSz="966788">
              <a:spcBef>
                <a:spcPct val="30000"/>
              </a:spcBef>
              <a:defRPr sz="1200">
                <a:solidFill>
                  <a:schemeClr val="tx1"/>
                </a:solidFill>
                <a:latin typeface="Times New Roman" pitchFamily="18" charset="0"/>
              </a:defRPr>
            </a:lvl5pPr>
            <a:lvl6pPr marL="2514600" indent="-228600" defTabSz="966788" eaLnBrk="0" fontAlgn="base" hangingPunct="0">
              <a:spcBef>
                <a:spcPct val="30000"/>
              </a:spcBef>
              <a:spcAft>
                <a:spcPct val="0"/>
              </a:spcAft>
              <a:defRPr sz="1200">
                <a:solidFill>
                  <a:schemeClr val="tx1"/>
                </a:solidFill>
                <a:latin typeface="Times New Roman" pitchFamily="18" charset="0"/>
              </a:defRPr>
            </a:lvl6pPr>
            <a:lvl7pPr marL="2971800" indent="-228600" defTabSz="966788" eaLnBrk="0" fontAlgn="base" hangingPunct="0">
              <a:spcBef>
                <a:spcPct val="30000"/>
              </a:spcBef>
              <a:spcAft>
                <a:spcPct val="0"/>
              </a:spcAft>
              <a:defRPr sz="1200">
                <a:solidFill>
                  <a:schemeClr val="tx1"/>
                </a:solidFill>
                <a:latin typeface="Times New Roman" pitchFamily="18" charset="0"/>
              </a:defRPr>
            </a:lvl7pPr>
            <a:lvl8pPr marL="3429000" indent="-228600" defTabSz="966788" eaLnBrk="0" fontAlgn="base" hangingPunct="0">
              <a:spcBef>
                <a:spcPct val="30000"/>
              </a:spcBef>
              <a:spcAft>
                <a:spcPct val="0"/>
              </a:spcAft>
              <a:defRPr sz="1200">
                <a:solidFill>
                  <a:schemeClr val="tx1"/>
                </a:solidFill>
                <a:latin typeface="Times New Roman" pitchFamily="18" charset="0"/>
              </a:defRPr>
            </a:lvl8pPr>
            <a:lvl9pPr marL="3886200" indent="-228600" defTabSz="966788"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6A84057-467E-4869-84F9-552162802400}" type="slidenum">
              <a:rPr lang="en-US" altLang="en-US" sz="1300" smtClean="0"/>
              <a:pPr>
                <a:spcBef>
                  <a:spcPct val="0"/>
                </a:spcBef>
              </a:pPr>
              <a:t>47</a:t>
            </a:fld>
            <a:endParaRPr lang="en-US" altLang="en-US" sz="1300" smtClean="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25185664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8C221C85-A71C-497D-9902-23377A926983}" type="slidenum">
              <a:rPr lang="en-US" smtClean="0">
                <a:latin typeface="Times New Roman" pitchFamily="18" charset="0"/>
              </a:rPr>
              <a:pPr>
                <a:defRPr/>
              </a:pPr>
              <a:t>48</a:t>
            </a:fld>
            <a:endParaRPr lang="en-US" smtClean="0">
              <a:latin typeface="Times New Roman" pitchFamily="18"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948251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352A6127-B323-44CC-A93C-05C5629DD344}" type="slidenum">
              <a:rPr lang="en-US" smtClean="0">
                <a:latin typeface="Times New Roman" pitchFamily="18" charset="0"/>
              </a:rPr>
              <a:pPr>
                <a:defRPr/>
              </a:pPr>
              <a:t>4</a:t>
            </a:fld>
            <a:endParaRPr lang="en-US" smtClean="0">
              <a:latin typeface="Times New Roman" pitchFamily="18"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707615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itchFamily="18" charset="0"/>
              </a:defRPr>
            </a:lvl1pPr>
            <a:lvl2pPr marL="742950" indent="-285750" defTabSz="966788">
              <a:spcBef>
                <a:spcPct val="30000"/>
              </a:spcBef>
              <a:defRPr sz="1200">
                <a:solidFill>
                  <a:schemeClr val="tx1"/>
                </a:solidFill>
                <a:latin typeface="Times New Roman" pitchFamily="18" charset="0"/>
              </a:defRPr>
            </a:lvl2pPr>
            <a:lvl3pPr marL="1143000" indent="-228600" defTabSz="966788">
              <a:spcBef>
                <a:spcPct val="30000"/>
              </a:spcBef>
              <a:defRPr sz="1200">
                <a:solidFill>
                  <a:schemeClr val="tx1"/>
                </a:solidFill>
                <a:latin typeface="Times New Roman" pitchFamily="18" charset="0"/>
              </a:defRPr>
            </a:lvl3pPr>
            <a:lvl4pPr marL="1600200" indent="-228600" defTabSz="966788">
              <a:spcBef>
                <a:spcPct val="30000"/>
              </a:spcBef>
              <a:defRPr sz="1200">
                <a:solidFill>
                  <a:schemeClr val="tx1"/>
                </a:solidFill>
                <a:latin typeface="Times New Roman" pitchFamily="18" charset="0"/>
              </a:defRPr>
            </a:lvl4pPr>
            <a:lvl5pPr marL="2057400" indent="-228600" defTabSz="966788">
              <a:spcBef>
                <a:spcPct val="30000"/>
              </a:spcBef>
              <a:defRPr sz="1200">
                <a:solidFill>
                  <a:schemeClr val="tx1"/>
                </a:solidFill>
                <a:latin typeface="Times New Roman" pitchFamily="18" charset="0"/>
              </a:defRPr>
            </a:lvl5pPr>
            <a:lvl6pPr marL="2514600" indent="-228600" defTabSz="966788" eaLnBrk="0" fontAlgn="base" hangingPunct="0">
              <a:spcBef>
                <a:spcPct val="30000"/>
              </a:spcBef>
              <a:spcAft>
                <a:spcPct val="0"/>
              </a:spcAft>
              <a:defRPr sz="1200">
                <a:solidFill>
                  <a:schemeClr val="tx1"/>
                </a:solidFill>
                <a:latin typeface="Times New Roman" pitchFamily="18" charset="0"/>
              </a:defRPr>
            </a:lvl6pPr>
            <a:lvl7pPr marL="2971800" indent="-228600" defTabSz="966788" eaLnBrk="0" fontAlgn="base" hangingPunct="0">
              <a:spcBef>
                <a:spcPct val="30000"/>
              </a:spcBef>
              <a:spcAft>
                <a:spcPct val="0"/>
              </a:spcAft>
              <a:defRPr sz="1200">
                <a:solidFill>
                  <a:schemeClr val="tx1"/>
                </a:solidFill>
                <a:latin typeface="Times New Roman" pitchFamily="18" charset="0"/>
              </a:defRPr>
            </a:lvl7pPr>
            <a:lvl8pPr marL="3429000" indent="-228600" defTabSz="966788" eaLnBrk="0" fontAlgn="base" hangingPunct="0">
              <a:spcBef>
                <a:spcPct val="30000"/>
              </a:spcBef>
              <a:spcAft>
                <a:spcPct val="0"/>
              </a:spcAft>
              <a:defRPr sz="1200">
                <a:solidFill>
                  <a:schemeClr val="tx1"/>
                </a:solidFill>
                <a:latin typeface="Times New Roman" pitchFamily="18" charset="0"/>
              </a:defRPr>
            </a:lvl8pPr>
            <a:lvl9pPr marL="3886200" indent="-228600" defTabSz="966788"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6A84057-467E-4869-84F9-552162802400}" type="slidenum">
              <a:rPr lang="en-US" altLang="en-US" sz="1300" smtClean="0"/>
              <a:pPr>
                <a:spcBef>
                  <a:spcPct val="0"/>
                </a:spcBef>
              </a:pPr>
              <a:t>5</a:t>
            </a:fld>
            <a:endParaRPr lang="en-US" altLang="en-US" sz="1300" smtClean="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1566170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itchFamily="18" charset="0"/>
              </a:defRPr>
            </a:lvl1pPr>
            <a:lvl2pPr marL="742950" indent="-285750" defTabSz="966788">
              <a:spcBef>
                <a:spcPct val="30000"/>
              </a:spcBef>
              <a:defRPr sz="1200">
                <a:solidFill>
                  <a:schemeClr val="tx1"/>
                </a:solidFill>
                <a:latin typeface="Times New Roman" pitchFamily="18" charset="0"/>
              </a:defRPr>
            </a:lvl2pPr>
            <a:lvl3pPr marL="1143000" indent="-228600" defTabSz="966788">
              <a:spcBef>
                <a:spcPct val="30000"/>
              </a:spcBef>
              <a:defRPr sz="1200">
                <a:solidFill>
                  <a:schemeClr val="tx1"/>
                </a:solidFill>
                <a:latin typeface="Times New Roman" pitchFamily="18" charset="0"/>
              </a:defRPr>
            </a:lvl3pPr>
            <a:lvl4pPr marL="1600200" indent="-228600" defTabSz="966788">
              <a:spcBef>
                <a:spcPct val="30000"/>
              </a:spcBef>
              <a:defRPr sz="1200">
                <a:solidFill>
                  <a:schemeClr val="tx1"/>
                </a:solidFill>
                <a:latin typeface="Times New Roman" pitchFamily="18" charset="0"/>
              </a:defRPr>
            </a:lvl4pPr>
            <a:lvl5pPr marL="2057400" indent="-228600" defTabSz="966788">
              <a:spcBef>
                <a:spcPct val="30000"/>
              </a:spcBef>
              <a:defRPr sz="1200">
                <a:solidFill>
                  <a:schemeClr val="tx1"/>
                </a:solidFill>
                <a:latin typeface="Times New Roman" pitchFamily="18" charset="0"/>
              </a:defRPr>
            </a:lvl5pPr>
            <a:lvl6pPr marL="2514600" indent="-228600" defTabSz="966788" eaLnBrk="0" fontAlgn="base" hangingPunct="0">
              <a:spcBef>
                <a:spcPct val="30000"/>
              </a:spcBef>
              <a:spcAft>
                <a:spcPct val="0"/>
              </a:spcAft>
              <a:defRPr sz="1200">
                <a:solidFill>
                  <a:schemeClr val="tx1"/>
                </a:solidFill>
                <a:latin typeface="Times New Roman" pitchFamily="18" charset="0"/>
              </a:defRPr>
            </a:lvl6pPr>
            <a:lvl7pPr marL="2971800" indent="-228600" defTabSz="966788" eaLnBrk="0" fontAlgn="base" hangingPunct="0">
              <a:spcBef>
                <a:spcPct val="30000"/>
              </a:spcBef>
              <a:spcAft>
                <a:spcPct val="0"/>
              </a:spcAft>
              <a:defRPr sz="1200">
                <a:solidFill>
                  <a:schemeClr val="tx1"/>
                </a:solidFill>
                <a:latin typeface="Times New Roman" pitchFamily="18" charset="0"/>
              </a:defRPr>
            </a:lvl7pPr>
            <a:lvl8pPr marL="3429000" indent="-228600" defTabSz="966788" eaLnBrk="0" fontAlgn="base" hangingPunct="0">
              <a:spcBef>
                <a:spcPct val="30000"/>
              </a:spcBef>
              <a:spcAft>
                <a:spcPct val="0"/>
              </a:spcAft>
              <a:defRPr sz="1200">
                <a:solidFill>
                  <a:schemeClr val="tx1"/>
                </a:solidFill>
                <a:latin typeface="Times New Roman" pitchFamily="18" charset="0"/>
              </a:defRPr>
            </a:lvl8pPr>
            <a:lvl9pPr marL="3886200" indent="-228600" defTabSz="966788"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6A84057-467E-4869-84F9-552162802400}" type="slidenum">
              <a:rPr lang="en-US" altLang="en-US" sz="1300" smtClean="0"/>
              <a:pPr>
                <a:spcBef>
                  <a:spcPct val="0"/>
                </a:spcBef>
              </a:pPr>
              <a:t>6</a:t>
            </a:fld>
            <a:endParaRPr lang="en-US" altLang="en-US" sz="1300" smtClean="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1254916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90B8EFBD-7225-4F88-8311-217BD91CF62B}" type="slidenum">
              <a:rPr lang="en-US" smtClean="0">
                <a:latin typeface="Times New Roman" pitchFamily="18" charset="0"/>
              </a:rPr>
              <a:pPr>
                <a:defRPr/>
              </a:pPr>
              <a:t>8</a:t>
            </a:fld>
            <a:endParaRPr lang="en-US" smtClean="0">
              <a:latin typeface="Times New Roman" pitchFamily="18"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Mission Planner is the ground station we use</a:t>
            </a:r>
            <a:r>
              <a:rPr lang="en-US" altLang="en-US" baseline="0" dirty="0" smtClean="0"/>
              <a:t> to control UAVs. It has some functions which allow us to plan a mission, change flight modes, and so on. Although these functions are great and very useful for a certain extent, they are not the best for our missions so we need to add some functions to the mission planner</a:t>
            </a:r>
          </a:p>
        </p:txBody>
      </p:sp>
    </p:spTree>
    <p:extLst>
      <p:ext uri="{BB962C8B-B14F-4D97-AF65-F5344CB8AC3E}">
        <p14:creationId xmlns:p14="http://schemas.microsoft.com/office/powerpoint/2010/main" val="2221173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90B8EFBD-7225-4F88-8311-217BD91CF62B}" type="slidenum">
              <a:rPr lang="en-US" smtClean="0">
                <a:latin typeface="Times New Roman" pitchFamily="18" charset="0"/>
              </a:rPr>
              <a:pPr>
                <a:defRPr/>
              </a:pPr>
              <a:t>9</a:t>
            </a:fld>
            <a:endParaRPr lang="en-US" smtClean="0">
              <a:latin typeface="Times New Roman" pitchFamily="18"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Several functions which</a:t>
            </a:r>
            <a:r>
              <a:rPr lang="en-US" altLang="en-US" baseline="0" dirty="0" smtClean="0"/>
              <a:t> needs to be added are listed here. We want to access the state information of the aircraft by other applications for various purposes, like visual anchoring. </a:t>
            </a:r>
          </a:p>
          <a:p>
            <a:r>
              <a:rPr lang="en-US" altLang="en-US" baseline="0" dirty="0" smtClean="0"/>
              <a:t>Also, we want to add one or more flight modes dedicated to our mission and send the required information to the aircraft. </a:t>
            </a:r>
          </a:p>
          <a:p>
            <a:r>
              <a:rPr lang="en-US" altLang="en-US" baseline="0" dirty="0" smtClean="0"/>
              <a:t>Along with adding flight modes, we also would like to have an user interface so that it is easy to use. </a:t>
            </a:r>
          </a:p>
          <a:p>
            <a:r>
              <a:rPr lang="en-US" altLang="en-US" baseline="0" dirty="0" smtClean="0"/>
              <a:t>Currently, we accomplished to extract Euler angles of the aircraft and write them on a text file. </a:t>
            </a:r>
          </a:p>
        </p:txBody>
      </p:sp>
    </p:spTree>
    <p:extLst>
      <p:ext uri="{BB962C8B-B14F-4D97-AF65-F5344CB8AC3E}">
        <p14:creationId xmlns:p14="http://schemas.microsoft.com/office/powerpoint/2010/main" val="1310859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future, we are going to have a UW tab on the top of Mission Planner. Here, we will be able to change the flight modes to the customized ones. If the flight mode requires parameter inputs, we will be capable of changing them. Then we will upload information necessary to complete a mission to aircraft. </a:t>
            </a:r>
          </a:p>
        </p:txBody>
      </p:sp>
      <p:sp>
        <p:nvSpPr>
          <p:cNvPr id="4" name="Slide Number Placeholder 3"/>
          <p:cNvSpPr>
            <a:spLocks noGrp="1"/>
          </p:cNvSpPr>
          <p:nvPr>
            <p:ph type="sldNum" sz="quarter" idx="10"/>
          </p:nvPr>
        </p:nvSpPr>
        <p:spPr/>
        <p:txBody>
          <a:bodyPr/>
          <a:lstStyle/>
          <a:p>
            <a:pPr>
              <a:defRPr/>
            </a:pPr>
            <a:fld id="{F54BD98D-DAD9-4D0B-BAC0-E4340674727B}" type="slidenum">
              <a:rPr lang="en-US" smtClean="0"/>
              <a:pPr>
                <a:defRPr/>
              </a:pPr>
              <a:t>10</a:t>
            </a:fld>
            <a:endParaRPr lang="en-US"/>
          </a:p>
        </p:txBody>
      </p:sp>
    </p:spTree>
    <p:extLst>
      <p:ext uri="{BB962C8B-B14F-4D97-AF65-F5344CB8AC3E}">
        <p14:creationId xmlns:p14="http://schemas.microsoft.com/office/powerpoint/2010/main" val="25105390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8"/>
          <p:cNvSpPr>
            <a:spLocks noChangeArrowheads="1"/>
          </p:cNvSpPr>
          <p:nvPr/>
        </p:nvSpPr>
        <p:spPr bwMode="auto">
          <a:xfrm>
            <a:off x="0" y="1447800"/>
            <a:ext cx="9144000" cy="5410200"/>
          </a:xfrm>
          <a:prstGeom prst="rect">
            <a:avLst/>
          </a:prstGeom>
          <a:gradFill rotWithShape="1">
            <a:gsLst>
              <a:gs pos="0">
                <a:srgbClr val="598CE7"/>
              </a:gs>
              <a:gs pos="100000">
                <a:srgbClr val="2254D2"/>
              </a:gs>
            </a:gsLst>
            <a:path path="rect">
              <a:fillToRect l="100000" t="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lgn="ctr">
              <a:defRPr/>
            </a:pPr>
            <a:endParaRPr lang="en-US" altLang="en-US" smtClean="0">
              <a:latin typeface="Arial" charset="0"/>
            </a:endParaRPr>
          </a:p>
        </p:txBody>
      </p:sp>
      <p:sp>
        <p:nvSpPr>
          <p:cNvPr id="5" name="Rectangle 24"/>
          <p:cNvSpPr>
            <a:spLocks noChangeArrowheads="1"/>
          </p:cNvSpPr>
          <p:nvPr/>
        </p:nvSpPr>
        <p:spPr bwMode="auto">
          <a:xfrm>
            <a:off x="0" y="0"/>
            <a:ext cx="9144000" cy="1143000"/>
          </a:xfrm>
          <a:prstGeom prst="rect">
            <a:avLst/>
          </a:prstGeom>
          <a:gradFill rotWithShape="1">
            <a:gsLst>
              <a:gs pos="0">
                <a:srgbClr val="598CE7"/>
              </a:gs>
              <a:gs pos="100000">
                <a:srgbClr val="2254D2"/>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lgn="ctr">
              <a:defRPr/>
            </a:pPr>
            <a:endParaRPr lang="en-US" altLang="en-US" smtClean="0">
              <a:latin typeface="Arial" charset="0"/>
            </a:endParaRPr>
          </a:p>
        </p:txBody>
      </p:sp>
      <p:sp>
        <p:nvSpPr>
          <p:cNvPr id="6" name="Rectangle 29"/>
          <p:cNvSpPr>
            <a:spLocks noChangeArrowheads="1"/>
          </p:cNvSpPr>
          <p:nvPr/>
        </p:nvSpPr>
        <p:spPr bwMode="auto">
          <a:xfrm>
            <a:off x="0" y="1143000"/>
            <a:ext cx="9144000" cy="152400"/>
          </a:xfrm>
          <a:prstGeom prst="rect">
            <a:avLst/>
          </a:prstGeom>
          <a:gradFill rotWithShape="1">
            <a:gsLst>
              <a:gs pos="0">
                <a:srgbClr val="C78D25"/>
              </a:gs>
              <a:gs pos="50000">
                <a:srgbClr val="EBD173"/>
              </a:gs>
              <a:gs pos="100000">
                <a:srgbClr val="C78D2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defRPr/>
            </a:pPr>
            <a:endParaRPr lang="en-US" altLang="en-US" smtClean="0"/>
          </a:p>
        </p:txBody>
      </p:sp>
      <p:sp>
        <p:nvSpPr>
          <p:cNvPr id="7" name="Text Box 30"/>
          <p:cNvSpPr txBox="1">
            <a:spLocks noChangeArrowheads="1"/>
          </p:cNvSpPr>
          <p:nvPr/>
        </p:nvSpPr>
        <p:spPr bwMode="auto">
          <a:xfrm>
            <a:off x="1328738" y="144463"/>
            <a:ext cx="6264275"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ctr">
              <a:defRPr/>
            </a:pPr>
            <a:r>
              <a:rPr lang="en-US" sz="2000" b="1" dirty="0" smtClean="0">
                <a:solidFill>
                  <a:schemeClr val="bg1"/>
                </a:solidFill>
                <a:cs typeface="+mn-cs"/>
              </a:rPr>
              <a:t>Autonomous Flight Systems Laboratory</a:t>
            </a:r>
          </a:p>
          <a:p>
            <a:pPr algn="ctr">
              <a:defRPr/>
            </a:pPr>
            <a:endParaRPr lang="en-US" sz="700" b="1" dirty="0" smtClean="0">
              <a:solidFill>
                <a:schemeClr val="bg1"/>
              </a:solidFill>
              <a:cs typeface="+mn-cs"/>
            </a:endParaRPr>
          </a:p>
          <a:p>
            <a:pPr algn="ctr">
              <a:defRPr/>
            </a:pPr>
            <a:r>
              <a:rPr lang="en-US" sz="2000" b="1" dirty="0" smtClean="0">
                <a:solidFill>
                  <a:schemeClr val="bg1"/>
                </a:solidFill>
                <a:cs typeface="+mn-cs"/>
              </a:rPr>
              <a:t>Department of Aeronautics and Astronautics</a:t>
            </a:r>
          </a:p>
        </p:txBody>
      </p:sp>
      <p:sp>
        <p:nvSpPr>
          <p:cNvPr id="8" name="Rectangle 33"/>
          <p:cNvSpPr>
            <a:spLocks noChangeArrowheads="1"/>
          </p:cNvSpPr>
          <p:nvPr/>
        </p:nvSpPr>
        <p:spPr bwMode="auto">
          <a:xfrm>
            <a:off x="0" y="1295400"/>
            <a:ext cx="9144000" cy="152400"/>
          </a:xfrm>
          <a:prstGeom prst="rect">
            <a:avLst/>
          </a:prstGeom>
          <a:gradFill rotWithShape="1">
            <a:gsLst>
              <a:gs pos="0">
                <a:srgbClr val="181847"/>
              </a:gs>
              <a:gs pos="50000">
                <a:srgbClr val="333399"/>
              </a:gs>
              <a:gs pos="100000">
                <a:srgbClr val="18184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defRPr/>
            </a:pPr>
            <a:endParaRPr lang="en-US" altLang="en-US" smtClean="0"/>
          </a:p>
        </p:txBody>
      </p:sp>
      <p:pic>
        <p:nvPicPr>
          <p:cNvPr id="9" name="Picture 34" descr="AFSL_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8" y="71438"/>
            <a:ext cx="1268412"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C:\Users\lum\Desktop\TEMP\UniversityArtPack\UniversityArtPack Folder\GIF\UW.Signature_stacked.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3925" y="115888"/>
            <a:ext cx="17049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91" name="Rectangle 19"/>
          <p:cNvSpPr>
            <a:spLocks noGrp="1" noChangeArrowheads="1"/>
          </p:cNvSpPr>
          <p:nvPr>
            <p:ph type="ctrTitle"/>
          </p:nvPr>
        </p:nvSpPr>
        <p:spPr>
          <a:xfrm>
            <a:off x="685800" y="1676400"/>
            <a:ext cx="8001000" cy="2209800"/>
          </a:xfrm>
        </p:spPr>
        <p:txBody>
          <a:bodyPr/>
          <a:lstStyle>
            <a:lvl1pPr>
              <a:defRPr sz="3300">
                <a:solidFill>
                  <a:srgbClr val="FFFFFF"/>
                </a:solidFill>
                <a:latin typeface="Times New Roman" pitchFamily="18" charset="0"/>
              </a:defRPr>
            </a:lvl1pPr>
          </a:lstStyle>
          <a:p>
            <a:r>
              <a:rPr lang="en-US"/>
              <a:t>Click to edit Master title style</a:t>
            </a:r>
          </a:p>
        </p:txBody>
      </p:sp>
      <p:sp>
        <p:nvSpPr>
          <p:cNvPr id="54292" name="Rectangle 20"/>
          <p:cNvSpPr>
            <a:spLocks noGrp="1" noChangeArrowheads="1"/>
          </p:cNvSpPr>
          <p:nvPr>
            <p:ph type="subTitle" idx="1"/>
          </p:nvPr>
        </p:nvSpPr>
        <p:spPr>
          <a:xfrm>
            <a:off x="1066800" y="4114800"/>
            <a:ext cx="7162800" cy="1752600"/>
          </a:xfrm>
        </p:spPr>
        <p:txBody>
          <a:bodyPr/>
          <a:lstStyle>
            <a:lvl1pPr marL="0" indent="0">
              <a:buFont typeface="Wingdings" pitchFamily="2" charset="2"/>
              <a:buNone/>
              <a:defRPr sz="2600"/>
            </a:lvl1pPr>
          </a:lstStyle>
          <a:p>
            <a:r>
              <a:rPr lang="en-US"/>
              <a:t>Click to edit Master subtitle style</a:t>
            </a:r>
          </a:p>
        </p:txBody>
      </p:sp>
    </p:spTree>
    <p:extLst>
      <p:ext uri="{BB962C8B-B14F-4D97-AF65-F5344CB8AC3E}">
        <p14:creationId xmlns:p14="http://schemas.microsoft.com/office/powerpoint/2010/main" val="234396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5" name="Rectangle 3"/>
          <p:cNvSpPr>
            <a:spLocks noGrp="1" noChangeArrowheads="1"/>
          </p:cNvSpPr>
          <p:nvPr>
            <p:ph type="sldNum" sz="quarter" idx="11"/>
          </p:nvPr>
        </p:nvSpPr>
        <p:spPr>
          <a:ln/>
        </p:spPr>
        <p:txBody>
          <a:bodyPr/>
          <a:lstStyle>
            <a:lvl1pPr>
              <a:defRPr/>
            </a:lvl1pPr>
          </a:lstStyle>
          <a:p>
            <a:pPr>
              <a:defRPr/>
            </a:pPr>
            <a:fld id="{DFCC6465-2841-4141-9B38-89196BD0226A}"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r>
              <a:rPr lang="en-US" smtClean="0"/>
              <a:t>April 19, 2015</a:t>
            </a:r>
            <a:endParaRPr lang="en-US"/>
          </a:p>
        </p:txBody>
      </p:sp>
    </p:spTree>
    <p:extLst>
      <p:ext uri="{BB962C8B-B14F-4D97-AF65-F5344CB8AC3E}">
        <p14:creationId xmlns:p14="http://schemas.microsoft.com/office/powerpoint/2010/main" val="2139314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87313"/>
            <a:ext cx="2209800" cy="64658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87313"/>
            <a:ext cx="6477000" cy="64658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5" name="Rectangle 3"/>
          <p:cNvSpPr>
            <a:spLocks noGrp="1" noChangeArrowheads="1"/>
          </p:cNvSpPr>
          <p:nvPr>
            <p:ph type="sldNum" sz="quarter" idx="11"/>
          </p:nvPr>
        </p:nvSpPr>
        <p:spPr>
          <a:ln/>
        </p:spPr>
        <p:txBody>
          <a:bodyPr/>
          <a:lstStyle>
            <a:lvl1pPr>
              <a:defRPr/>
            </a:lvl1pPr>
          </a:lstStyle>
          <a:p>
            <a:pPr>
              <a:defRPr/>
            </a:pPr>
            <a:fld id="{0BA8BB4F-9AF5-4FBE-8220-C6393411EF00}"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r>
              <a:rPr lang="en-US" smtClean="0"/>
              <a:t>April 19, 2015</a:t>
            </a:r>
            <a:endParaRPr lang="en-US"/>
          </a:p>
        </p:txBody>
      </p:sp>
    </p:spTree>
    <p:extLst>
      <p:ext uri="{BB962C8B-B14F-4D97-AF65-F5344CB8AC3E}">
        <p14:creationId xmlns:p14="http://schemas.microsoft.com/office/powerpoint/2010/main" val="1009446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268413" y="87313"/>
            <a:ext cx="7680325" cy="762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52400" y="1163638"/>
            <a:ext cx="4343400" cy="2617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163638"/>
            <a:ext cx="4343400" cy="2617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52400" y="3933825"/>
            <a:ext cx="4343400" cy="2619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3825"/>
            <a:ext cx="4343400" cy="2619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8" name="Rectangle 3"/>
          <p:cNvSpPr>
            <a:spLocks noGrp="1" noChangeArrowheads="1"/>
          </p:cNvSpPr>
          <p:nvPr>
            <p:ph type="sldNum" sz="quarter" idx="11"/>
          </p:nvPr>
        </p:nvSpPr>
        <p:spPr>
          <a:ln/>
        </p:spPr>
        <p:txBody>
          <a:bodyPr/>
          <a:lstStyle>
            <a:lvl1pPr>
              <a:defRPr/>
            </a:lvl1pPr>
          </a:lstStyle>
          <a:p>
            <a:pPr>
              <a:defRPr/>
            </a:pPr>
            <a:fld id="{5903AE82-6C59-44B0-914F-EC42BD180F72}" type="slidenum">
              <a:rPr lang="en-US"/>
              <a:pPr>
                <a:defRPr/>
              </a:pPr>
              <a:t>‹#›</a:t>
            </a:fld>
            <a:endParaRPr lang="en-US"/>
          </a:p>
        </p:txBody>
      </p:sp>
      <p:sp>
        <p:nvSpPr>
          <p:cNvPr id="9" name="Rectangle 16"/>
          <p:cNvSpPr>
            <a:spLocks noGrp="1" noChangeArrowheads="1"/>
          </p:cNvSpPr>
          <p:nvPr>
            <p:ph type="dt" sz="half" idx="12"/>
          </p:nvPr>
        </p:nvSpPr>
        <p:spPr>
          <a:ln/>
        </p:spPr>
        <p:txBody>
          <a:bodyPr/>
          <a:lstStyle>
            <a:lvl1pPr>
              <a:defRPr/>
            </a:lvl1pPr>
          </a:lstStyle>
          <a:p>
            <a:pPr>
              <a:defRPr/>
            </a:pPr>
            <a:r>
              <a:rPr lang="en-US" smtClean="0"/>
              <a:t>April 19, 2015</a:t>
            </a:r>
            <a:endParaRPr lang="en-US"/>
          </a:p>
        </p:txBody>
      </p:sp>
    </p:spTree>
    <p:extLst>
      <p:ext uri="{BB962C8B-B14F-4D97-AF65-F5344CB8AC3E}">
        <p14:creationId xmlns:p14="http://schemas.microsoft.com/office/powerpoint/2010/main" val="2026979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268413" y="87313"/>
            <a:ext cx="7680325" cy="762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163638"/>
            <a:ext cx="4343400" cy="53895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163638"/>
            <a:ext cx="4343400" cy="2617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3825"/>
            <a:ext cx="4343400" cy="2619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7" name="Rectangle 3"/>
          <p:cNvSpPr>
            <a:spLocks noGrp="1" noChangeArrowheads="1"/>
          </p:cNvSpPr>
          <p:nvPr>
            <p:ph type="sldNum" sz="quarter" idx="11"/>
          </p:nvPr>
        </p:nvSpPr>
        <p:spPr>
          <a:ln/>
        </p:spPr>
        <p:txBody>
          <a:bodyPr/>
          <a:lstStyle>
            <a:lvl1pPr>
              <a:defRPr/>
            </a:lvl1pPr>
          </a:lstStyle>
          <a:p>
            <a:pPr>
              <a:defRPr/>
            </a:pPr>
            <a:fld id="{D307F816-DFB7-43C1-B8A4-E84249C712BE}" type="slidenum">
              <a:rPr lang="en-US"/>
              <a:pPr>
                <a:defRPr/>
              </a:pPr>
              <a:t>‹#›</a:t>
            </a:fld>
            <a:endParaRPr lang="en-US"/>
          </a:p>
        </p:txBody>
      </p:sp>
      <p:sp>
        <p:nvSpPr>
          <p:cNvPr id="8" name="Rectangle 16"/>
          <p:cNvSpPr>
            <a:spLocks noGrp="1" noChangeArrowheads="1"/>
          </p:cNvSpPr>
          <p:nvPr>
            <p:ph type="dt" sz="half" idx="12"/>
          </p:nvPr>
        </p:nvSpPr>
        <p:spPr>
          <a:ln/>
        </p:spPr>
        <p:txBody>
          <a:bodyPr/>
          <a:lstStyle>
            <a:lvl1pPr>
              <a:defRPr/>
            </a:lvl1pPr>
          </a:lstStyle>
          <a:p>
            <a:pPr>
              <a:defRPr/>
            </a:pPr>
            <a:r>
              <a:rPr lang="en-US" smtClean="0"/>
              <a:t>April 19, 2015</a:t>
            </a:r>
            <a:endParaRPr lang="en-US"/>
          </a:p>
        </p:txBody>
      </p:sp>
    </p:spTree>
    <p:extLst>
      <p:ext uri="{BB962C8B-B14F-4D97-AF65-F5344CB8AC3E}">
        <p14:creationId xmlns:p14="http://schemas.microsoft.com/office/powerpoint/2010/main" val="2110980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268413" y="87313"/>
            <a:ext cx="7680325"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1163638"/>
            <a:ext cx="4343400" cy="53895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163638"/>
            <a:ext cx="4343400" cy="2617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3825"/>
            <a:ext cx="4343400" cy="2619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7" name="Rectangle 3"/>
          <p:cNvSpPr>
            <a:spLocks noGrp="1" noChangeArrowheads="1"/>
          </p:cNvSpPr>
          <p:nvPr>
            <p:ph type="sldNum" sz="quarter" idx="11"/>
          </p:nvPr>
        </p:nvSpPr>
        <p:spPr>
          <a:ln/>
        </p:spPr>
        <p:txBody>
          <a:bodyPr/>
          <a:lstStyle>
            <a:lvl1pPr>
              <a:defRPr/>
            </a:lvl1pPr>
          </a:lstStyle>
          <a:p>
            <a:pPr>
              <a:defRPr/>
            </a:pPr>
            <a:fld id="{ED96B731-0C9E-4391-8284-CB924E64C31B}" type="slidenum">
              <a:rPr lang="en-US"/>
              <a:pPr>
                <a:defRPr/>
              </a:pPr>
              <a:t>‹#›</a:t>
            </a:fld>
            <a:endParaRPr lang="en-US"/>
          </a:p>
        </p:txBody>
      </p:sp>
      <p:sp>
        <p:nvSpPr>
          <p:cNvPr id="8" name="Rectangle 16"/>
          <p:cNvSpPr>
            <a:spLocks noGrp="1" noChangeArrowheads="1"/>
          </p:cNvSpPr>
          <p:nvPr>
            <p:ph type="dt" sz="half" idx="12"/>
          </p:nvPr>
        </p:nvSpPr>
        <p:spPr>
          <a:ln/>
        </p:spPr>
        <p:txBody>
          <a:bodyPr/>
          <a:lstStyle>
            <a:lvl1pPr>
              <a:defRPr/>
            </a:lvl1pPr>
          </a:lstStyle>
          <a:p>
            <a:pPr>
              <a:defRPr/>
            </a:pPr>
            <a:r>
              <a:rPr lang="en-US" smtClean="0"/>
              <a:t>April 19, 2015</a:t>
            </a:r>
            <a:endParaRPr lang="en-US"/>
          </a:p>
        </p:txBody>
      </p:sp>
    </p:spTree>
    <p:extLst>
      <p:ext uri="{BB962C8B-B14F-4D97-AF65-F5344CB8AC3E}">
        <p14:creationId xmlns:p14="http://schemas.microsoft.com/office/powerpoint/2010/main" val="1898148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Gridded Points">
    <p:spTree>
      <p:nvGrpSpPr>
        <p:cNvPr id="1" name=""/>
        <p:cNvGrpSpPr/>
        <p:nvPr/>
      </p:nvGrpSpPr>
      <p:grpSpPr>
        <a:xfrm>
          <a:off x="0" y="0"/>
          <a:ext cx="0" cy="0"/>
          <a:chOff x="0" y="0"/>
          <a:chExt cx="0" cy="0"/>
        </a:xfrm>
      </p:grpSpPr>
      <p:sp>
        <p:nvSpPr>
          <p:cNvPr id="68" name="Rectangle 2"/>
          <p:cNvSpPr>
            <a:spLocks noGrp="1" noChangeArrowheads="1"/>
          </p:cNvSpPr>
          <p:nvPr>
            <p:ph type="ftr" sz="quarter" idx="10"/>
          </p:nvPr>
        </p:nvSpPr>
        <p:spPr/>
        <p:txBody>
          <a:bodyPr/>
          <a:lstStyle>
            <a:lvl1pPr>
              <a:defRPr/>
            </a:lvl1pPr>
          </a:lstStyle>
          <a:p>
            <a:pPr>
              <a:defRPr/>
            </a:pPr>
            <a:r>
              <a:rPr lang="en-US"/>
              <a:t>University of Washington</a:t>
            </a:r>
          </a:p>
        </p:txBody>
      </p:sp>
      <p:sp>
        <p:nvSpPr>
          <p:cNvPr id="69" name="Rectangle 3"/>
          <p:cNvSpPr>
            <a:spLocks noGrp="1" noChangeArrowheads="1"/>
          </p:cNvSpPr>
          <p:nvPr>
            <p:ph type="sldNum" sz="quarter" idx="11"/>
          </p:nvPr>
        </p:nvSpPr>
        <p:spPr/>
        <p:txBody>
          <a:bodyPr/>
          <a:lstStyle>
            <a:lvl1pPr>
              <a:defRPr/>
            </a:lvl1pPr>
          </a:lstStyle>
          <a:p>
            <a:pPr>
              <a:defRPr/>
            </a:pPr>
            <a:fld id="{7C4F3A54-6712-4CA2-A206-A81D969737D8}" type="slidenum">
              <a:rPr lang="en-US"/>
              <a:pPr>
                <a:defRPr/>
              </a:pPr>
              <a:t>‹#›</a:t>
            </a:fld>
            <a:endParaRPr lang="en-US"/>
          </a:p>
        </p:txBody>
      </p:sp>
      <p:sp>
        <p:nvSpPr>
          <p:cNvPr id="70" name="Rectangle 16"/>
          <p:cNvSpPr>
            <a:spLocks noGrp="1" noChangeArrowheads="1"/>
          </p:cNvSpPr>
          <p:nvPr>
            <p:ph type="dt" sz="half" idx="12"/>
          </p:nvPr>
        </p:nvSpPr>
        <p:spPr/>
        <p:txBody>
          <a:bodyPr/>
          <a:lstStyle>
            <a:lvl1pPr>
              <a:defRPr/>
            </a:lvl1pPr>
          </a:lstStyle>
          <a:p>
            <a:pPr>
              <a:defRPr/>
            </a:pPr>
            <a:r>
              <a:rPr lang="en-US" smtClean="0"/>
              <a:t>April 19, 2015</a:t>
            </a:r>
            <a:endParaRPr lang="en-US"/>
          </a:p>
        </p:txBody>
      </p:sp>
    </p:spTree>
    <p:extLst>
      <p:ext uri="{BB962C8B-B14F-4D97-AF65-F5344CB8AC3E}">
        <p14:creationId xmlns:p14="http://schemas.microsoft.com/office/powerpoint/2010/main" val="63519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5" name="Rectangle 3"/>
          <p:cNvSpPr>
            <a:spLocks noGrp="1" noChangeArrowheads="1"/>
          </p:cNvSpPr>
          <p:nvPr>
            <p:ph type="sldNum" sz="quarter" idx="11"/>
          </p:nvPr>
        </p:nvSpPr>
        <p:spPr>
          <a:ln/>
        </p:spPr>
        <p:txBody>
          <a:bodyPr/>
          <a:lstStyle>
            <a:lvl1pPr>
              <a:defRPr/>
            </a:lvl1pPr>
          </a:lstStyle>
          <a:p>
            <a:pPr>
              <a:defRPr/>
            </a:pPr>
            <a:fld id="{CC79AB66-B62E-413D-AB93-774D4930E623}"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r>
              <a:rPr lang="en-US" smtClean="0"/>
              <a:t>April 19, 2015</a:t>
            </a:r>
            <a:endParaRPr lang="en-US"/>
          </a:p>
        </p:txBody>
      </p:sp>
    </p:spTree>
    <p:extLst>
      <p:ext uri="{BB962C8B-B14F-4D97-AF65-F5344CB8AC3E}">
        <p14:creationId xmlns:p14="http://schemas.microsoft.com/office/powerpoint/2010/main" val="239571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5" name="Rectangle 3"/>
          <p:cNvSpPr>
            <a:spLocks noGrp="1" noChangeArrowheads="1"/>
          </p:cNvSpPr>
          <p:nvPr>
            <p:ph type="sldNum" sz="quarter" idx="11"/>
          </p:nvPr>
        </p:nvSpPr>
        <p:spPr>
          <a:ln/>
        </p:spPr>
        <p:txBody>
          <a:bodyPr/>
          <a:lstStyle>
            <a:lvl1pPr>
              <a:defRPr/>
            </a:lvl1pPr>
          </a:lstStyle>
          <a:p>
            <a:pPr>
              <a:defRPr/>
            </a:pPr>
            <a:fld id="{7DEDF8F6-C4D9-4A2D-BDC7-8AA9BEBBAE41}"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r>
              <a:rPr lang="en-US" smtClean="0"/>
              <a:t>April 19, 2015</a:t>
            </a:r>
            <a:endParaRPr lang="en-US"/>
          </a:p>
        </p:txBody>
      </p:sp>
    </p:spTree>
    <p:extLst>
      <p:ext uri="{BB962C8B-B14F-4D97-AF65-F5344CB8AC3E}">
        <p14:creationId xmlns:p14="http://schemas.microsoft.com/office/powerpoint/2010/main" val="1432375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163638"/>
            <a:ext cx="4343400" cy="5389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63638"/>
            <a:ext cx="4343400" cy="5389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6" name="Rectangle 3"/>
          <p:cNvSpPr>
            <a:spLocks noGrp="1" noChangeArrowheads="1"/>
          </p:cNvSpPr>
          <p:nvPr>
            <p:ph type="sldNum" sz="quarter" idx="11"/>
          </p:nvPr>
        </p:nvSpPr>
        <p:spPr>
          <a:ln/>
        </p:spPr>
        <p:txBody>
          <a:bodyPr/>
          <a:lstStyle>
            <a:lvl1pPr>
              <a:defRPr/>
            </a:lvl1pPr>
          </a:lstStyle>
          <a:p>
            <a:pPr>
              <a:defRPr/>
            </a:pPr>
            <a:fld id="{6133808E-DE98-4000-82C9-51C170EE0AEB}"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r>
              <a:rPr lang="en-US" smtClean="0"/>
              <a:t>April 19, 2015</a:t>
            </a:r>
            <a:endParaRPr lang="en-US"/>
          </a:p>
        </p:txBody>
      </p:sp>
    </p:spTree>
    <p:extLst>
      <p:ext uri="{BB962C8B-B14F-4D97-AF65-F5344CB8AC3E}">
        <p14:creationId xmlns:p14="http://schemas.microsoft.com/office/powerpoint/2010/main" val="3954748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8" name="Rectangle 3"/>
          <p:cNvSpPr>
            <a:spLocks noGrp="1" noChangeArrowheads="1"/>
          </p:cNvSpPr>
          <p:nvPr>
            <p:ph type="sldNum" sz="quarter" idx="11"/>
          </p:nvPr>
        </p:nvSpPr>
        <p:spPr>
          <a:ln/>
        </p:spPr>
        <p:txBody>
          <a:bodyPr/>
          <a:lstStyle>
            <a:lvl1pPr>
              <a:defRPr/>
            </a:lvl1pPr>
          </a:lstStyle>
          <a:p>
            <a:pPr>
              <a:defRPr/>
            </a:pPr>
            <a:fld id="{A3216DF3-BE08-443E-8E15-312357A86A1F}" type="slidenum">
              <a:rPr lang="en-US"/>
              <a:pPr>
                <a:defRPr/>
              </a:pPr>
              <a:t>‹#›</a:t>
            </a:fld>
            <a:endParaRPr lang="en-US"/>
          </a:p>
        </p:txBody>
      </p:sp>
      <p:sp>
        <p:nvSpPr>
          <p:cNvPr id="9" name="Rectangle 16"/>
          <p:cNvSpPr>
            <a:spLocks noGrp="1" noChangeArrowheads="1"/>
          </p:cNvSpPr>
          <p:nvPr>
            <p:ph type="dt" sz="half" idx="12"/>
          </p:nvPr>
        </p:nvSpPr>
        <p:spPr>
          <a:ln/>
        </p:spPr>
        <p:txBody>
          <a:bodyPr/>
          <a:lstStyle>
            <a:lvl1pPr>
              <a:defRPr/>
            </a:lvl1pPr>
          </a:lstStyle>
          <a:p>
            <a:pPr>
              <a:defRPr/>
            </a:pPr>
            <a:r>
              <a:rPr lang="en-US" smtClean="0"/>
              <a:t>April 19, 2015</a:t>
            </a:r>
            <a:endParaRPr lang="en-US"/>
          </a:p>
        </p:txBody>
      </p:sp>
    </p:spTree>
    <p:extLst>
      <p:ext uri="{BB962C8B-B14F-4D97-AF65-F5344CB8AC3E}">
        <p14:creationId xmlns:p14="http://schemas.microsoft.com/office/powerpoint/2010/main" val="1616235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4" name="Rectangle 3"/>
          <p:cNvSpPr>
            <a:spLocks noGrp="1" noChangeArrowheads="1"/>
          </p:cNvSpPr>
          <p:nvPr>
            <p:ph type="sldNum" sz="quarter" idx="11"/>
          </p:nvPr>
        </p:nvSpPr>
        <p:spPr>
          <a:ln/>
        </p:spPr>
        <p:txBody>
          <a:bodyPr/>
          <a:lstStyle>
            <a:lvl1pPr>
              <a:defRPr/>
            </a:lvl1pPr>
          </a:lstStyle>
          <a:p>
            <a:pPr>
              <a:defRPr/>
            </a:pPr>
            <a:fld id="{68D6EC70-BEDF-4A19-95EF-F73C6077B86B}" type="slidenum">
              <a:rPr lang="en-US"/>
              <a:pPr>
                <a:defRPr/>
              </a:pPr>
              <a:t>‹#›</a:t>
            </a:fld>
            <a:endParaRPr lang="en-US"/>
          </a:p>
        </p:txBody>
      </p:sp>
      <p:sp>
        <p:nvSpPr>
          <p:cNvPr id="5" name="Rectangle 16"/>
          <p:cNvSpPr>
            <a:spLocks noGrp="1" noChangeArrowheads="1"/>
          </p:cNvSpPr>
          <p:nvPr>
            <p:ph type="dt" sz="half" idx="12"/>
          </p:nvPr>
        </p:nvSpPr>
        <p:spPr>
          <a:ln/>
        </p:spPr>
        <p:txBody>
          <a:bodyPr/>
          <a:lstStyle>
            <a:lvl1pPr>
              <a:defRPr/>
            </a:lvl1pPr>
          </a:lstStyle>
          <a:p>
            <a:pPr>
              <a:defRPr/>
            </a:pPr>
            <a:r>
              <a:rPr lang="en-US" smtClean="0"/>
              <a:t>April 19, 2015</a:t>
            </a:r>
            <a:endParaRPr lang="en-US"/>
          </a:p>
        </p:txBody>
      </p:sp>
    </p:spTree>
    <p:extLst>
      <p:ext uri="{BB962C8B-B14F-4D97-AF65-F5344CB8AC3E}">
        <p14:creationId xmlns:p14="http://schemas.microsoft.com/office/powerpoint/2010/main" val="2463133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3" name="Rectangle 3"/>
          <p:cNvSpPr>
            <a:spLocks noGrp="1" noChangeArrowheads="1"/>
          </p:cNvSpPr>
          <p:nvPr>
            <p:ph type="sldNum" sz="quarter" idx="11"/>
          </p:nvPr>
        </p:nvSpPr>
        <p:spPr>
          <a:ln/>
        </p:spPr>
        <p:txBody>
          <a:bodyPr/>
          <a:lstStyle>
            <a:lvl1pPr>
              <a:defRPr/>
            </a:lvl1pPr>
          </a:lstStyle>
          <a:p>
            <a:pPr>
              <a:defRPr/>
            </a:pPr>
            <a:fld id="{626AE76C-AE32-48AB-BDEC-F3BE91E78D74}" type="slidenum">
              <a:rPr lang="en-US"/>
              <a:pPr>
                <a:defRPr/>
              </a:pPr>
              <a:t>‹#›</a:t>
            </a:fld>
            <a:endParaRPr lang="en-US"/>
          </a:p>
        </p:txBody>
      </p:sp>
      <p:sp>
        <p:nvSpPr>
          <p:cNvPr id="4" name="Rectangle 16"/>
          <p:cNvSpPr>
            <a:spLocks noGrp="1" noChangeArrowheads="1"/>
          </p:cNvSpPr>
          <p:nvPr>
            <p:ph type="dt" sz="half" idx="12"/>
          </p:nvPr>
        </p:nvSpPr>
        <p:spPr>
          <a:ln/>
        </p:spPr>
        <p:txBody>
          <a:bodyPr/>
          <a:lstStyle>
            <a:lvl1pPr>
              <a:defRPr/>
            </a:lvl1pPr>
          </a:lstStyle>
          <a:p>
            <a:pPr>
              <a:defRPr/>
            </a:pPr>
            <a:r>
              <a:rPr lang="en-US" smtClean="0"/>
              <a:t>April 19, 2015</a:t>
            </a:r>
            <a:endParaRPr lang="en-US"/>
          </a:p>
        </p:txBody>
      </p:sp>
    </p:spTree>
    <p:extLst>
      <p:ext uri="{BB962C8B-B14F-4D97-AF65-F5344CB8AC3E}">
        <p14:creationId xmlns:p14="http://schemas.microsoft.com/office/powerpoint/2010/main" val="154096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6" name="Rectangle 3"/>
          <p:cNvSpPr>
            <a:spLocks noGrp="1" noChangeArrowheads="1"/>
          </p:cNvSpPr>
          <p:nvPr>
            <p:ph type="sldNum" sz="quarter" idx="11"/>
          </p:nvPr>
        </p:nvSpPr>
        <p:spPr>
          <a:ln/>
        </p:spPr>
        <p:txBody>
          <a:bodyPr/>
          <a:lstStyle>
            <a:lvl1pPr>
              <a:defRPr/>
            </a:lvl1pPr>
          </a:lstStyle>
          <a:p>
            <a:pPr>
              <a:defRPr/>
            </a:pPr>
            <a:fld id="{70C53DDC-5A33-4C66-8DF0-A2401B68C861}"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r>
              <a:rPr lang="en-US" smtClean="0"/>
              <a:t>April 19, 2015</a:t>
            </a:r>
            <a:endParaRPr lang="en-US"/>
          </a:p>
        </p:txBody>
      </p:sp>
    </p:spTree>
    <p:extLst>
      <p:ext uri="{BB962C8B-B14F-4D97-AF65-F5344CB8AC3E}">
        <p14:creationId xmlns:p14="http://schemas.microsoft.com/office/powerpoint/2010/main" val="610991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6" name="Rectangle 3"/>
          <p:cNvSpPr>
            <a:spLocks noGrp="1" noChangeArrowheads="1"/>
          </p:cNvSpPr>
          <p:nvPr>
            <p:ph type="sldNum" sz="quarter" idx="11"/>
          </p:nvPr>
        </p:nvSpPr>
        <p:spPr>
          <a:ln/>
        </p:spPr>
        <p:txBody>
          <a:bodyPr/>
          <a:lstStyle>
            <a:lvl1pPr>
              <a:defRPr/>
            </a:lvl1pPr>
          </a:lstStyle>
          <a:p>
            <a:pPr>
              <a:defRPr/>
            </a:pPr>
            <a:fld id="{6E4F39EB-47A6-423B-BCE0-A5060474A778}"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r>
              <a:rPr lang="en-US" smtClean="0"/>
              <a:t>April 19, 2015</a:t>
            </a:r>
            <a:endParaRPr lang="en-US"/>
          </a:p>
        </p:txBody>
      </p:sp>
    </p:spTree>
    <p:extLst>
      <p:ext uri="{BB962C8B-B14F-4D97-AF65-F5344CB8AC3E}">
        <p14:creationId xmlns:p14="http://schemas.microsoft.com/office/powerpoint/2010/main" val="1195256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0" y="6629400"/>
            <a:ext cx="9144000" cy="228600"/>
          </a:xfrm>
          <a:prstGeom prst="rect">
            <a:avLst/>
          </a:prstGeom>
          <a:gradFill rotWithShape="1">
            <a:gsLst>
              <a:gs pos="0">
                <a:srgbClr val="333399"/>
              </a:gs>
              <a:gs pos="50000">
                <a:srgbClr val="181847"/>
              </a:gs>
              <a:gs pos="100000">
                <a:srgbClr val="33339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defRPr/>
            </a:pPr>
            <a:endParaRPr lang="en-US" altLang="en-US" smtClean="0"/>
          </a:p>
        </p:txBody>
      </p:sp>
      <p:sp>
        <p:nvSpPr>
          <p:cNvPr id="1027" name="Rectangle 21"/>
          <p:cNvSpPr>
            <a:spLocks noChangeArrowheads="1"/>
          </p:cNvSpPr>
          <p:nvPr/>
        </p:nvSpPr>
        <p:spPr bwMode="auto">
          <a:xfrm>
            <a:off x="0" y="1123950"/>
            <a:ext cx="9144000" cy="5505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defRPr/>
            </a:pPr>
            <a:endParaRPr lang="en-US" altLang="en-US" smtClean="0"/>
          </a:p>
        </p:txBody>
      </p:sp>
      <p:sp>
        <p:nvSpPr>
          <p:cNvPr id="1028" name="Rectangle 17"/>
          <p:cNvSpPr>
            <a:spLocks noChangeArrowheads="1"/>
          </p:cNvSpPr>
          <p:nvPr/>
        </p:nvSpPr>
        <p:spPr bwMode="auto">
          <a:xfrm>
            <a:off x="0" y="0"/>
            <a:ext cx="9144000" cy="931863"/>
          </a:xfrm>
          <a:prstGeom prst="rect">
            <a:avLst/>
          </a:prstGeom>
          <a:gradFill rotWithShape="1">
            <a:gsLst>
              <a:gs pos="0">
                <a:srgbClr val="598CE7"/>
              </a:gs>
              <a:gs pos="100000">
                <a:srgbClr val="2254D2"/>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lgn="ctr">
              <a:defRPr/>
            </a:pPr>
            <a:endParaRPr lang="en-US" altLang="en-US" smtClean="0">
              <a:latin typeface="Arial" charset="0"/>
            </a:endParaRPr>
          </a:p>
        </p:txBody>
      </p:sp>
      <p:sp>
        <p:nvSpPr>
          <p:cNvPr id="53250" name="Rectangle 2"/>
          <p:cNvSpPr>
            <a:spLocks noGrp="1" noChangeArrowheads="1"/>
          </p:cNvSpPr>
          <p:nvPr>
            <p:ph type="ftr" sz="quarter" idx="3"/>
          </p:nvPr>
        </p:nvSpPr>
        <p:spPr bwMode="auto">
          <a:xfrm>
            <a:off x="2438400" y="6629400"/>
            <a:ext cx="4267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1" hangingPunct="1">
              <a:defRPr sz="1200" b="1">
                <a:solidFill>
                  <a:schemeClr val="bg1"/>
                </a:solidFill>
                <a:latin typeface="+mn-lt"/>
                <a:cs typeface="+mn-cs"/>
              </a:defRPr>
            </a:lvl1pPr>
          </a:lstStyle>
          <a:p>
            <a:pPr>
              <a:defRPr/>
            </a:pPr>
            <a:r>
              <a:rPr lang="en-US"/>
              <a:t>University of Washington</a:t>
            </a:r>
          </a:p>
        </p:txBody>
      </p:sp>
      <p:sp>
        <p:nvSpPr>
          <p:cNvPr id="53251" name="Rectangle 3"/>
          <p:cNvSpPr>
            <a:spLocks noGrp="1" noChangeArrowheads="1"/>
          </p:cNvSpPr>
          <p:nvPr>
            <p:ph type="sldNum" sz="quarter" idx="4"/>
          </p:nvPr>
        </p:nvSpPr>
        <p:spPr bwMode="auto">
          <a:xfrm>
            <a:off x="6934200" y="6629400"/>
            <a:ext cx="21336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defRPr sz="1200">
                <a:solidFill>
                  <a:schemeClr val="bg1"/>
                </a:solidFill>
                <a:latin typeface="+mn-lt"/>
                <a:cs typeface="+mn-cs"/>
              </a:defRPr>
            </a:lvl1pPr>
          </a:lstStyle>
          <a:p>
            <a:pPr>
              <a:defRPr/>
            </a:pPr>
            <a:fld id="{52E35885-8C6F-4F3B-874C-AF0CF460431D}" type="slidenum">
              <a:rPr lang="en-US"/>
              <a:pPr>
                <a:defRPr/>
              </a:pPr>
              <a:t>‹#›</a:t>
            </a:fld>
            <a:endParaRPr lang="en-US"/>
          </a:p>
        </p:txBody>
      </p:sp>
      <p:sp>
        <p:nvSpPr>
          <p:cNvPr id="1031" name="Rectangle 14"/>
          <p:cNvSpPr>
            <a:spLocks noGrp="1" noChangeArrowheads="1"/>
          </p:cNvSpPr>
          <p:nvPr>
            <p:ph type="title"/>
          </p:nvPr>
        </p:nvSpPr>
        <p:spPr bwMode="auto">
          <a:xfrm>
            <a:off x="1268413" y="87313"/>
            <a:ext cx="76803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32" name="Rectangle 15"/>
          <p:cNvSpPr>
            <a:spLocks noGrp="1" noChangeArrowheads="1"/>
          </p:cNvSpPr>
          <p:nvPr>
            <p:ph type="body" idx="1"/>
          </p:nvPr>
        </p:nvSpPr>
        <p:spPr bwMode="auto">
          <a:xfrm>
            <a:off x="152400" y="1163638"/>
            <a:ext cx="8839200" cy="538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53264" name="Rectangle 16"/>
          <p:cNvSpPr>
            <a:spLocks noGrp="1" noChangeArrowheads="1"/>
          </p:cNvSpPr>
          <p:nvPr>
            <p:ph type="dt" sz="half" idx="2"/>
          </p:nvPr>
        </p:nvSpPr>
        <p:spPr bwMode="auto">
          <a:xfrm>
            <a:off x="76200" y="6629400"/>
            <a:ext cx="2133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solidFill>
                  <a:schemeClr val="bg1"/>
                </a:solidFill>
                <a:latin typeface="+mn-lt"/>
                <a:cs typeface="+mn-cs"/>
              </a:defRPr>
            </a:lvl1pPr>
          </a:lstStyle>
          <a:p>
            <a:pPr>
              <a:defRPr/>
            </a:pPr>
            <a:r>
              <a:rPr lang="en-US" smtClean="0"/>
              <a:t>April 19, 2015</a:t>
            </a:r>
            <a:endParaRPr lang="en-US"/>
          </a:p>
        </p:txBody>
      </p:sp>
      <p:sp>
        <p:nvSpPr>
          <p:cNvPr id="1034" name="Rectangle 19"/>
          <p:cNvSpPr>
            <a:spLocks noChangeArrowheads="1"/>
          </p:cNvSpPr>
          <p:nvPr/>
        </p:nvSpPr>
        <p:spPr bwMode="auto">
          <a:xfrm>
            <a:off x="0" y="931863"/>
            <a:ext cx="9144000" cy="192087"/>
          </a:xfrm>
          <a:prstGeom prst="rect">
            <a:avLst/>
          </a:prstGeom>
          <a:gradFill rotWithShape="1">
            <a:gsLst>
              <a:gs pos="0">
                <a:srgbClr val="C78D25"/>
              </a:gs>
              <a:gs pos="50000">
                <a:srgbClr val="EBD173"/>
              </a:gs>
              <a:gs pos="100000">
                <a:srgbClr val="C78D2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defRPr/>
            </a:pPr>
            <a:endParaRPr lang="en-US" altLang="en-US" smtClean="0"/>
          </a:p>
        </p:txBody>
      </p:sp>
      <p:sp>
        <p:nvSpPr>
          <p:cNvPr id="1035" name="Text Box 23"/>
          <p:cNvSpPr txBox="1">
            <a:spLocks noChangeArrowheads="1"/>
          </p:cNvSpPr>
          <p:nvPr/>
        </p:nvSpPr>
        <p:spPr bwMode="auto">
          <a:xfrm>
            <a:off x="7231063" y="879475"/>
            <a:ext cx="21891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defRPr/>
            </a:pPr>
            <a:r>
              <a:rPr lang="en-US" sz="1200" b="1" i="1" smtClean="0">
                <a:solidFill>
                  <a:srgbClr val="DBE7F1"/>
                </a:solidFill>
                <a:cs typeface="+mn-cs"/>
              </a:rPr>
              <a:t>Aeronautics &amp; Astronautics</a:t>
            </a:r>
          </a:p>
        </p:txBody>
      </p:sp>
      <p:sp>
        <p:nvSpPr>
          <p:cNvPr id="1036" name="Text Box 24"/>
          <p:cNvSpPr txBox="1">
            <a:spLocks noChangeArrowheads="1"/>
          </p:cNvSpPr>
          <p:nvPr/>
        </p:nvSpPr>
        <p:spPr bwMode="auto">
          <a:xfrm>
            <a:off x="-38100" y="874713"/>
            <a:ext cx="34194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defRPr/>
            </a:pPr>
            <a:r>
              <a:rPr lang="en-US" sz="1200" b="1" i="1" smtClean="0">
                <a:solidFill>
                  <a:srgbClr val="DBE7F1"/>
                </a:solidFill>
                <a:cs typeface="+mn-cs"/>
              </a:rPr>
              <a:t>Autonomous Flight Systems Laboratory</a:t>
            </a:r>
          </a:p>
        </p:txBody>
      </p:sp>
      <p:pic>
        <p:nvPicPr>
          <p:cNvPr id="1037" name="Picture 25" descr="AFSL_log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788" y="71438"/>
            <a:ext cx="1076325"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227" r:id="rId1"/>
    <p:sldLayoutId id="2147486214" r:id="rId2"/>
    <p:sldLayoutId id="2147486215" r:id="rId3"/>
    <p:sldLayoutId id="2147486216" r:id="rId4"/>
    <p:sldLayoutId id="2147486217" r:id="rId5"/>
    <p:sldLayoutId id="2147486218" r:id="rId6"/>
    <p:sldLayoutId id="2147486219" r:id="rId7"/>
    <p:sldLayoutId id="2147486220" r:id="rId8"/>
    <p:sldLayoutId id="2147486221" r:id="rId9"/>
    <p:sldLayoutId id="2147486222" r:id="rId10"/>
    <p:sldLayoutId id="2147486223" r:id="rId11"/>
    <p:sldLayoutId id="2147486224" r:id="rId12"/>
    <p:sldLayoutId id="2147486225" r:id="rId13"/>
    <p:sldLayoutId id="2147486226" r:id="rId14"/>
    <p:sldLayoutId id="2147486228" r:id="rId15"/>
  </p:sldLayoutIdLst>
  <p:timing>
    <p:tnLst>
      <p:par>
        <p:cTn id="1" dur="indefinite" restart="never" nodeType="tmRoot"/>
      </p:par>
    </p:tnLst>
  </p:timing>
  <p:hf hdr="0"/>
  <p:txStyles>
    <p:titleStyle>
      <a:lvl1pPr algn="l" rtl="0" eaLnBrk="0" fontAlgn="base" hangingPunct="0">
        <a:spcBef>
          <a:spcPct val="0"/>
        </a:spcBef>
        <a:spcAft>
          <a:spcPct val="0"/>
        </a:spcAft>
        <a:defRPr sz="3200" b="1">
          <a:solidFill>
            <a:srgbClr val="DBE7F1"/>
          </a:solidFill>
          <a:latin typeface="+mj-lt"/>
          <a:ea typeface="+mj-ea"/>
          <a:cs typeface="+mj-cs"/>
        </a:defRPr>
      </a:lvl1pPr>
      <a:lvl2pPr algn="l" rtl="0" eaLnBrk="0" fontAlgn="base" hangingPunct="0">
        <a:spcBef>
          <a:spcPct val="0"/>
        </a:spcBef>
        <a:spcAft>
          <a:spcPct val="0"/>
        </a:spcAft>
        <a:defRPr sz="3200" b="1">
          <a:solidFill>
            <a:srgbClr val="DBE7F1"/>
          </a:solidFill>
          <a:latin typeface="Arial" charset="0"/>
        </a:defRPr>
      </a:lvl2pPr>
      <a:lvl3pPr algn="l" rtl="0" eaLnBrk="0" fontAlgn="base" hangingPunct="0">
        <a:spcBef>
          <a:spcPct val="0"/>
        </a:spcBef>
        <a:spcAft>
          <a:spcPct val="0"/>
        </a:spcAft>
        <a:defRPr sz="3200" b="1">
          <a:solidFill>
            <a:srgbClr val="DBE7F1"/>
          </a:solidFill>
          <a:latin typeface="Arial" charset="0"/>
        </a:defRPr>
      </a:lvl3pPr>
      <a:lvl4pPr algn="l" rtl="0" eaLnBrk="0" fontAlgn="base" hangingPunct="0">
        <a:spcBef>
          <a:spcPct val="0"/>
        </a:spcBef>
        <a:spcAft>
          <a:spcPct val="0"/>
        </a:spcAft>
        <a:defRPr sz="3200" b="1">
          <a:solidFill>
            <a:srgbClr val="DBE7F1"/>
          </a:solidFill>
          <a:latin typeface="Arial" charset="0"/>
        </a:defRPr>
      </a:lvl4pPr>
      <a:lvl5pPr algn="l" rtl="0" eaLnBrk="0" fontAlgn="base" hangingPunct="0">
        <a:spcBef>
          <a:spcPct val="0"/>
        </a:spcBef>
        <a:spcAft>
          <a:spcPct val="0"/>
        </a:spcAft>
        <a:defRPr sz="3200" b="1">
          <a:solidFill>
            <a:srgbClr val="DBE7F1"/>
          </a:solidFill>
          <a:latin typeface="Arial" charset="0"/>
        </a:defRPr>
      </a:lvl5pPr>
      <a:lvl6pPr marL="457200" algn="l" rtl="0" fontAlgn="base">
        <a:spcBef>
          <a:spcPct val="0"/>
        </a:spcBef>
        <a:spcAft>
          <a:spcPct val="0"/>
        </a:spcAft>
        <a:defRPr sz="3200" b="1">
          <a:solidFill>
            <a:srgbClr val="DBE7F1"/>
          </a:solidFill>
          <a:latin typeface="Arial" charset="0"/>
        </a:defRPr>
      </a:lvl6pPr>
      <a:lvl7pPr marL="914400" algn="l" rtl="0" fontAlgn="base">
        <a:spcBef>
          <a:spcPct val="0"/>
        </a:spcBef>
        <a:spcAft>
          <a:spcPct val="0"/>
        </a:spcAft>
        <a:defRPr sz="3200" b="1">
          <a:solidFill>
            <a:srgbClr val="DBE7F1"/>
          </a:solidFill>
          <a:latin typeface="Arial" charset="0"/>
        </a:defRPr>
      </a:lvl7pPr>
      <a:lvl8pPr marL="1371600" algn="l" rtl="0" fontAlgn="base">
        <a:spcBef>
          <a:spcPct val="0"/>
        </a:spcBef>
        <a:spcAft>
          <a:spcPct val="0"/>
        </a:spcAft>
        <a:defRPr sz="3200" b="1">
          <a:solidFill>
            <a:srgbClr val="DBE7F1"/>
          </a:solidFill>
          <a:latin typeface="Arial" charset="0"/>
        </a:defRPr>
      </a:lvl8pPr>
      <a:lvl9pPr marL="1828800" algn="l" rtl="0" fontAlgn="base">
        <a:spcBef>
          <a:spcPct val="0"/>
        </a:spcBef>
        <a:spcAft>
          <a:spcPct val="0"/>
        </a:spcAft>
        <a:defRPr sz="3200" b="1">
          <a:solidFill>
            <a:srgbClr val="DBE7F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tags" Target="../tags/tag9.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tags" Target="../tags/tag11.xml"/><Relationship Id="rId1" Type="http://schemas.openxmlformats.org/officeDocument/2006/relationships/vmlDrawing" Target="../drawings/vmlDrawing1.vml"/><Relationship Id="rId6" Type="http://schemas.openxmlformats.org/officeDocument/2006/relationships/image" Target="../media/image25.emf"/><Relationship Id="rId5" Type="http://schemas.openxmlformats.org/officeDocument/2006/relationships/oleObject" Target="../embeddings/oleObject1.bin"/><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8.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18" Type="http://schemas.openxmlformats.org/officeDocument/2006/relationships/image" Target="../media/image17.jpeg"/><Relationship Id="rId3" Type="http://schemas.openxmlformats.org/officeDocument/2006/relationships/notesSlide" Target="../notesSlides/notesSlide2.xml"/><Relationship Id="rId21" Type="http://schemas.openxmlformats.org/officeDocument/2006/relationships/image" Target="../media/image20.jpeg"/><Relationship Id="rId7" Type="http://schemas.openxmlformats.org/officeDocument/2006/relationships/image" Target="../media/image6.jpe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slideLayout" Target="../slideLayouts/slideLayout2.xml"/><Relationship Id="rId16" Type="http://schemas.openxmlformats.org/officeDocument/2006/relationships/image" Target="../media/image15.jpeg"/><Relationship Id="rId20" Type="http://schemas.openxmlformats.org/officeDocument/2006/relationships/image" Target="../media/image19.jpeg"/><Relationship Id="rId1" Type="http://schemas.openxmlformats.org/officeDocument/2006/relationships/tags" Target="../tags/tag2.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jpeg"/><Relationship Id="rId10" Type="http://schemas.openxmlformats.org/officeDocument/2006/relationships/image" Target="../media/image9.jpeg"/><Relationship Id="rId19" Type="http://schemas.openxmlformats.org/officeDocument/2006/relationships/image" Target="../media/image18.jpe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3.jpeg"/><Relationship Id="rId22" Type="http://schemas.openxmlformats.org/officeDocument/2006/relationships/image" Target="../media/image2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35.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36.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5.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chart" Target="../charts/char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31.xml"/><Relationship Id="rId5" Type="http://schemas.openxmlformats.org/officeDocument/2006/relationships/image" Target="../media/image44.gif"/><Relationship Id="rId4" Type="http://schemas.openxmlformats.org/officeDocument/2006/relationships/image" Target="../media/image43.gi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chart" Target="../charts/char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tags" Target="../tags/tag7.xml"/><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301451" y="2569081"/>
            <a:ext cx="8438784" cy="2035175"/>
          </a:xfrm>
        </p:spPr>
        <p:txBody>
          <a:bodyPr/>
          <a:lstStyle/>
          <a:p>
            <a:pPr algn="ctr" eaLnBrk="1" hangingPunct="1"/>
            <a:r>
              <a:rPr lang="en-US" altLang="en-US" dirty="0" smtClean="0">
                <a:latin typeface="Arial" charset="0"/>
              </a:rPr>
              <a:t>Autonomous Flight Systems Laboratory</a:t>
            </a:r>
            <a:br>
              <a:rPr lang="en-US" altLang="en-US" dirty="0" smtClean="0">
                <a:latin typeface="Arial" charset="0"/>
              </a:rPr>
            </a:br>
            <a:r>
              <a:rPr lang="en-US" altLang="en-US" dirty="0" smtClean="0">
                <a:latin typeface="Arial" charset="0"/>
              </a:rPr>
              <a:t>External Demo </a:t>
            </a:r>
            <a:br>
              <a:rPr lang="en-US" altLang="en-US" dirty="0" smtClean="0">
                <a:latin typeface="Arial" charset="0"/>
              </a:rPr>
            </a:br>
            <a:r>
              <a:rPr lang="en-US" altLang="en-US" dirty="0" smtClean="0">
                <a:latin typeface="Arial" charset="0"/>
              </a:rPr>
              <a:t>Sprint 1504</a:t>
            </a:r>
          </a:p>
        </p:txBody>
      </p:sp>
      <p:sp>
        <p:nvSpPr>
          <p:cNvPr id="3075" name="Rectangle 10"/>
          <p:cNvSpPr>
            <a:spLocks noChangeArrowheads="1"/>
          </p:cNvSpPr>
          <p:nvPr/>
        </p:nvSpPr>
        <p:spPr bwMode="auto">
          <a:xfrm>
            <a:off x="696913" y="5546725"/>
            <a:ext cx="7767637"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2000" b="1" dirty="0" smtClean="0">
                <a:solidFill>
                  <a:srgbClr val="FFFFFF"/>
                </a:solidFill>
              </a:rPr>
              <a:t>April 19, 2015</a:t>
            </a:r>
            <a:endParaRPr lang="en-US" altLang="en-US" sz="2000" b="1" dirty="0">
              <a:solidFill>
                <a:srgbClr val="FFFFFF"/>
              </a:solidFill>
            </a:endParaRPr>
          </a:p>
        </p:txBody>
      </p:sp>
    </p:spTree>
  </p:cSld>
  <p:clrMapOvr>
    <a:masterClrMapping/>
  </p:clrMapOvr>
  <p:transition advTm="19227"/>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smtClean="0"/>
              <a:t>University of Washington</a:t>
            </a:r>
            <a:endParaRPr lang="en-US"/>
          </a:p>
        </p:txBody>
      </p:sp>
      <p:sp>
        <p:nvSpPr>
          <p:cNvPr id="3" name="Slide Number Placeholder 2"/>
          <p:cNvSpPr>
            <a:spLocks noGrp="1"/>
          </p:cNvSpPr>
          <p:nvPr>
            <p:ph type="sldNum" sz="quarter" idx="11"/>
          </p:nvPr>
        </p:nvSpPr>
        <p:spPr/>
        <p:txBody>
          <a:bodyPr/>
          <a:lstStyle/>
          <a:p>
            <a:pPr>
              <a:defRPr/>
            </a:pPr>
            <a:fld id="{7C4F3A54-6712-4CA2-A206-A81D969737D8}" type="slidenum">
              <a:rPr lang="en-US" smtClean="0"/>
              <a:pPr>
                <a:defRPr/>
              </a:pPr>
              <a:t>10</a:t>
            </a:fld>
            <a:endParaRPr lang="en-US"/>
          </a:p>
        </p:txBody>
      </p:sp>
      <p:sp>
        <p:nvSpPr>
          <p:cNvPr id="4" name="Date Placeholder 3"/>
          <p:cNvSpPr>
            <a:spLocks noGrp="1"/>
          </p:cNvSpPr>
          <p:nvPr>
            <p:ph type="dt" sz="half" idx="12"/>
          </p:nvPr>
        </p:nvSpPr>
        <p:spPr/>
        <p:txBody>
          <a:bodyPr/>
          <a:lstStyle/>
          <a:p>
            <a:pPr>
              <a:defRPr/>
            </a:pPr>
            <a:r>
              <a:rPr lang="en-US" smtClean="0"/>
              <a:t>April 19, 2015</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1" y="1084905"/>
            <a:ext cx="7219604" cy="5578785"/>
          </a:xfrm>
          <a:prstGeom prst="rect">
            <a:avLst/>
          </a:prstGeom>
        </p:spPr>
      </p:pic>
      <p:sp>
        <p:nvSpPr>
          <p:cNvPr id="5" name="Rectangle 4"/>
          <p:cNvSpPr/>
          <p:nvPr/>
        </p:nvSpPr>
        <p:spPr bwMode="auto">
          <a:xfrm>
            <a:off x="1143001" y="1785938"/>
            <a:ext cx="7219604" cy="4843462"/>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2" name="Rounded Rectangle 11"/>
          <p:cNvSpPr/>
          <p:nvPr/>
        </p:nvSpPr>
        <p:spPr bwMode="auto">
          <a:xfrm>
            <a:off x="1731169" y="2265355"/>
            <a:ext cx="5779296" cy="4128453"/>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rtlCol="0" anchor="ctr"/>
          <a:lstStyle/>
          <a:p>
            <a:pPr algn="ctr"/>
            <a:endParaRPr lang="en-US" dirty="0"/>
          </a:p>
        </p:txBody>
      </p:sp>
      <p:sp>
        <p:nvSpPr>
          <p:cNvPr id="9" name="Rectangle 2"/>
          <p:cNvSpPr txBox="1">
            <a:spLocks noChangeArrowheads="1"/>
          </p:cNvSpPr>
          <p:nvPr/>
        </p:nvSpPr>
        <p:spPr bwMode="auto">
          <a:xfrm>
            <a:off x="1463675" y="87313"/>
            <a:ext cx="76803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DBE7F1"/>
                </a:solidFill>
                <a:latin typeface="+mj-lt"/>
                <a:ea typeface="+mj-ea"/>
                <a:cs typeface="+mj-cs"/>
              </a:defRPr>
            </a:lvl1pPr>
            <a:lvl2pPr algn="l" rtl="0" eaLnBrk="0" fontAlgn="base" hangingPunct="0">
              <a:spcBef>
                <a:spcPct val="0"/>
              </a:spcBef>
              <a:spcAft>
                <a:spcPct val="0"/>
              </a:spcAft>
              <a:defRPr sz="3200" b="1">
                <a:solidFill>
                  <a:srgbClr val="DBE7F1"/>
                </a:solidFill>
                <a:latin typeface="Arial" charset="0"/>
              </a:defRPr>
            </a:lvl2pPr>
            <a:lvl3pPr algn="l" rtl="0" eaLnBrk="0" fontAlgn="base" hangingPunct="0">
              <a:spcBef>
                <a:spcPct val="0"/>
              </a:spcBef>
              <a:spcAft>
                <a:spcPct val="0"/>
              </a:spcAft>
              <a:defRPr sz="3200" b="1">
                <a:solidFill>
                  <a:srgbClr val="DBE7F1"/>
                </a:solidFill>
                <a:latin typeface="Arial" charset="0"/>
              </a:defRPr>
            </a:lvl3pPr>
            <a:lvl4pPr algn="l" rtl="0" eaLnBrk="0" fontAlgn="base" hangingPunct="0">
              <a:spcBef>
                <a:spcPct val="0"/>
              </a:spcBef>
              <a:spcAft>
                <a:spcPct val="0"/>
              </a:spcAft>
              <a:defRPr sz="3200" b="1">
                <a:solidFill>
                  <a:srgbClr val="DBE7F1"/>
                </a:solidFill>
                <a:latin typeface="Arial" charset="0"/>
              </a:defRPr>
            </a:lvl4pPr>
            <a:lvl5pPr algn="l" rtl="0" eaLnBrk="0" fontAlgn="base" hangingPunct="0">
              <a:spcBef>
                <a:spcPct val="0"/>
              </a:spcBef>
              <a:spcAft>
                <a:spcPct val="0"/>
              </a:spcAft>
              <a:defRPr sz="3200" b="1">
                <a:solidFill>
                  <a:srgbClr val="DBE7F1"/>
                </a:solidFill>
                <a:latin typeface="Arial" charset="0"/>
              </a:defRPr>
            </a:lvl5pPr>
            <a:lvl6pPr marL="457200" algn="l" rtl="0" fontAlgn="base">
              <a:spcBef>
                <a:spcPct val="0"/>
              </a:spcBef>
              <a:spcAft>
                <a:spcPct val="0"/>
              </a:spcAft>
              <a:defRPr sz="3200" b="1">
                <a:solidFill>
                  <a:srgbClr val="DBE7F1"/>
                </a:solidFill>
                <a:latin typeface="Arial" charset="0"/>
              </a:defRPr>
            </a:lvl6pPr>
            <a:lvl7pPr marL="914400" algn="l" rtl="0" fontAlgn="base">
              <a:spcBef>
                <a:spcPct val="0"/>
              </a:spcBef>
              <a:spcAft>
                <a:spcPct val="0"/>
              </a:spcAft>
              <a:defRPr sz="3200" b="1">
                <a:solidFill>
                  <a:srgbClr val="DBE7F1"/>
                </a:solidFill>
                <a:latin typeface="Arial" charset="0"/>
              </a:defRPr>
            </a:lvl7pPr>
            <a:lvl8pPr marL="1371600" algn="l" rtl="0" fontAlgn="base">
              <a:spcBef>
                <a:spcPct val="0"/>
              </a:spcBef>
              <a:spcAft>
                <a:spcPct val="0"/>
              </a:spcAft>
              <a:defRPr sz="3200" b="1">
                <a:solidFill>
                  <a:srgbClr val="DBE7F1"/>
                </a:solidFill>
                <a:latin typeface="Arial" charset="0"/>
              </a:defRPr>
            </a:lvl8pPr>
            <a:lvl9pPr marL="1828800" algn="l" rtl="0" fontAlgn="base">
              <a:spcBef>
                <a:spcPct val="0"/>
              </a:spcBef>
              <a:spcAft>
                <a:spcPct val="0"/>
              </a:spcAft>
              <a:defRPr sz="3200" b="1">
                <a:solidFill>
                  <a:srgbClr val="DBE7F1"/>
                </a:solidFill>
                <a:latin typeface="Arial" charset="0"/>
              </a:defRPr>
            </a:lvl9pPr>
          </a:lstStyle>
          <a:p>
            <a:pPr eaLnBrk="1" hangingPunct="1"/>
            <a:r>
              <a:rPr lang="en-US" altLang="en-US" kern="0" dirty="0" smtClean="0"/>
              <a:t>Mission Planner with UW flight modes</a:t>
            </a:r>
          </a:p>
        </p:txBody>
      </p:sp>
      <p:sp>
        <p:nvSpPr>
          <p:cNvPr id="10" name="Rounded Rectangle 9"/>
          <p:cNvSpPr/>
          <p:nvPr/>
        </p:nvSpPr>
        <p:spPr bwMode="auto">
          <a:xfrm>
            <a:off x="3657601" y="2170424"/>
            <a:ext cx="1926432" cy="628650"/>
          </a:xfrm>
          <a:prstGeom prst="roundRect">
            <a:avLst/>
          </a:prstGeom>
          <a:solidFill>
            <a:schemeClr val="accent2">
              <a:lumMod val="20000"/>
              <a:lumOff val="80000"/>
            </a:schemeClr>
          </a:solidFill>
          <a:ln w="19050" cap="flat" cmpd="sng" algn="ctr">
            <a:noFill/>
            <a:prstDash val="solid"/>
            <a:round/>
            <a:headEnd type="none" w="med" len="med"/>
            <a:tailEnd type="none" w="med" len="med"/>
          </a:ln>
          <a:effectLst/>
        </p:spPr>
        <p:txBody>
          <a:bodyPr rtlCol="0" anchor="ctr"/>
          <a:lstStyle/>
          <a:p>
            <a:pPr algn="ctr"/>
            <a:r>
              <a:rPr lang="en-US" dirty="0" smtClean="0"/>
              <a:t>UW Flight Mode 2</a:t>
            </a:r>
            <a:endParaRPr lang="en-US" dirty="0"/>
          </a:p>
        </p:txBody>
      </p:sp>
      <p:sp>
        <p:nvSpPr>
          <p:cNvPr id="11" name="Rounded Rectangle 10"/>
          <p:cNvSpPr/>
          <p:nvPr/>
        </p:nvSpPr>
        <p:spPr bwMode="auto">
          <a:xfrm>
            <a:off x="5584033" y="2170424"/>
            <a:ext cx="1926432" cy="628650"/>
          </a:xfrm>
          <a:prstGeom prst="roundRect">
            <a:avLst/>
          </a:prstGeom>
          <a:solidFill>
            <a:srgbClr val="00B050"/>
          </a:solidFill>
          <a:ln w="19050" cap="flat" cmpd="sng" algn="ctr">
            <a:noFill/>
            <a:prstDash val="solid"/>
            <a:round/>
            <a:headEnd type="none" w="med" len="med"/>
            <a:tailEnd type="none" w="med" len="med"/>
          </a:ln>
          <a:effectLst/>
        </p:spPr>
        <p:txBody>
          <a:bodyPr rtlCol="0" anchor="ctr"/>
          <a:lstStyle/>
          <a:p>
            <a:pPr algn="ctr"/>
            <a:r>
              <a:rPr lang="en-US" dirty="0" smtClean="0"/>
              <a:t>UW Flight Mode 3</a:t>
            </a:r>
            <a:endParaRPr lang="en-US" dirty="0"/>
          </a:p>
        </p:txBody>
      </p:sp>
      <p:sp>
        <p:nvSpPr>
          <p:cNvPr id="8" name="Rounded Rectangle 7"/>
          <p:cNvSpPr/>
          <p:nvPr/>
        </p:nvSpPr>
        <p:spPr bwMode="auto">
          <a:xfrm>
            <a:off x="1731169" y="2170424"/>
            <a:ext cx="1926432" cy="628650"/>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rtlCol="0" anchor="ctr"/>
          <a:lstStyle/>
          <a:p>
            <a:pPr algn="ctr"/>
            <a:r>
              <a:rPr lang="en-US" dirty="0" smtClean="0"/>
              <a:t>UW Flight Mode 1</a:t>
            </a:r>
            <a:endParaRPr lang="en-US" dirty="0"/>
          </a:p>
        </p:txBody>
      </p:sp>
      <p:sp>
        <p:nvSpPr>
          <p:cNvPr id="14" name="TextBox 13"/>
          <p:cNvSpPr txBox="1"/>
          <p:nvPr/>
        </p:nvSpPr>
        <p:spPr>
          <a:xfrm>
            <a:off x="2209800" y="3157538"/>
            <a:ext cx="1447801" cy="369332"/>
          </a:xfrm>
          <a:prstGeom prst="rect">
            <a:avLst/>
          </a:prstGeom>
          <a:noFill/>
        </p:spPr>
        <p:txBody>
          <a:bodyPr wrap="square" rtlCol="0">
            <a:spAutoFit/>
          </a:bodyPr>
          <a:lstStyle/>
          <a:p>
            <a:r>
              <a:rPr lang="en-US" dirty="0" smtClean="0"/>
              <a:t>Parameter 1</a:t>
            </a:r>
            <a:endParaRPr lang="en-US" dirty="0"/>
          </a:p>
        </p:txBody>
      </p:sp>
      <p:sp>
        <p:nvSpPr>
          <p:cNvPr id="15" name="TextBox 14"/>
          <p:cNvSpPr txBox="1"/>
          <p:nvPr/>
        </p:nvSpPr>
        <p:spPr>
          <a:xfrm>
            <a:off x="2209799" y="3554690"/>
            <a:ext cx="1447801" cy="369332"/>
          </a:xfrm>
          <a:prstGeom prst="rect">
            <a:avLst/>
          </a:prstGeom>
          <a:noFill/>
        </p:spPr>
        <p:txBody>
          <a:bodyPr wrap="square" rtlCol="0">
            <a:spAutoFit/>
          </a:bodyPr>
          <a:lstStyle/>
          <a:p>
            <a:r>
              <a:rPr lang="en-US" dirty="0" smtClean="0"/>
              <a:t>Parameter 2</a:t>
            </a:r>
            <a:endParaRPr lang="en-US" dirty="0"/>
          </a:p>
        </p:txBody>
      </p:sp>
      <p:sp>
        <p:nvSpPr>
          <p:cNvPr id="16" name="TextBox 15"/>
          <p:cNvSpPr txBox="1"/>
          <p:nvPr/>
        </p:nvSpPr>
        <p:spPr>
          <a:xfrm>
            <a:off x="2209798" y="3913154"/>
            <a:ext cx="1447801" cy="369332"/>
          </a:xfrm>
          <a:prstGeom prst="rect">
            <a:avLst/>
          </a:prstGeom>
          <a:noFill/>
        </p:spPr>
        <p:txBody>
          <a:bodyPr wrap="square" rtlCol="0">
            <a:spAutoFit/>
          </a:bodyPr>
          <a:lstStyle/>
          <a:p>
            <a:r>
              <a:rPr lang="en-US" dirty="0" smtClean="0"/>
              <a:t>Parameter 3</a:t>
            </a:r>
            <a:endParaRPr lang="en-US" dirty="0"/>
          </a:p>
        </p:txBody>
      </p:sp>
      <p:sp>
        <p:nvSpPr>
          <p:cNvPr id="17" name="TextBox 16"/>
          <p:cNvSpPr txBox="1"/>
          <p:nvPr/>
        </p:nvSpPr>
        <p:spPr>
          <a:xfrm>
            <a:off x="2209797" y="4282486"/>
            <a:ext cx="1447801" cy="369332"/>
          </a:xfrm>
          <a:prstGeom prst="rect">
            <a:avLst/>
          </a:prstGeom>
          <a:noFill/>
        </p:spPr>
        <p:txBody>
          <a:bodyPr wrap="square" rtlCol="0">
            <a:spAutoFit/>
          </a:bodyPr>
          <a:lstStyle/>
          <a:p>
            <a:r>
              <a:rPr lang="en-US" dirty="0" smtClean="0"/>
              <a:t>Parameter 4</a:t>
            </a:r>
            <a:endParaRPr lang="en-US" dirty="0"/>
          </a:p>
        </p:txBody>
      </p:sp>
      <p:sp>
        <p:nvSpPr>
          <p:cNvPr id="18" name="Rectangle 17"/>
          <p:cNvSpPr/>
          <p:nvPr/>
        </p:nvSpPr>
        <p:spPr bwMode="auto">
          <a:xfrm>
            <a:off x="3550442" y="3252588"/>
            <a:ext cx="585790" cy="179232"/>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22" name="TextBox 21"/>
          <p:cNvSpPr txBox="1"/>
          <p:nvPr/>
        </p:nvSpPr>
        <p:spPr>
          <a:xfrm>
            <a:off x="2209797" y="4635366"/>
            <a:ext cx="1447801" cy="369332"/>
          </a:xfrm>
          <a:prstGeom prst="rect">
            <a:avLst/>
          </a:prstGeom>
          <a:noFill/>
        </p:spPr>
        <p:txBody>
          <a:bodyPr wrap="square" rtlCol="0">
            <a:spAutoFit/>
          </a:bodyPr>
          <a:lstStyle/>
          <a:p>
            <a:r>
              <a:rPr lang="en-US" dirty="0" smtClean="0"/>
              <a:t>Parameter 5</a:t>
            </a:r>
            <a:endParaRPr lang="en-US" dirty="0"/>
          </a:p>
        </p:txBody>
      </p:sp>
      <p:sp>
        <p:nvSpPr>
          <p:cNvPr id="24" name="Rectangle 23"/>
          <p:cNvSpPr/>
          <p:nvPr/>
        </p:nvSpPr>
        <p:spPr bwMode="auto">
          <a:xfrm>
            <a:off x="3550436" y="3616126"/>
            <a:ext cx="585790" cy="179232"/>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25" name="Rectangle 24"/>
          <p:cNvSpPr/>
          <p:nvPr/>
        </p:nvSpPr>
        <p:spPr bwMode="auto">
          <a:xfrm>
            <a:off x="3550436" y="4018712"/>
            <a:ext cx="585790" cy="179232"/>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27" name="Rectangle 26"/>
          <p:cNvSpPr/>
          <p:nvPr/>
        </p:nvSpPr>
        <p:spPr bwMode="auto">
          <a:xfrm>
            <a:off x="3550436" y="4719195"/>
            <a:ext cx="585790" cy="179232"/>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28" name="Rectangle 27"/>
          <p:cNvSpPr/>
          <p:nvPr/>
        </p:nvSpPr>
        <p:spPr bwMode="auto">
          <a:xfrm>
            <a:off x="4136226" y="4719195"/>
            <a:ext cx="235749" cy="179232"/>
          </a:xfrm>
          <a:prstGeom prst="rect">
            <a:avLst/>
          </a:prstGeom>
          <a:solidFill>
            <a:schemeClr val="accent3">
              <a:lumMod val="75000"/>
            </a:schemeClr>
          </a:solid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29" name="Isosceles Triangle 28"/>
          <p:cNvSpPr>
            <a:spLocks noChangeAspect="1"/>
          </p:cNvSpPr>
          <p:nvPr/>
        </p:nvSpPr>
        <p:spPr bwMode="auto">
          <a:xfrm rot="10800000">
            <a:off x="4184988" y="4753525"/>
            <a:ext cx="118872" cy="118872"/>
          </a:xfrm>
          <a:prstGeom prst="triangle">
            <a:avLst/>
          </a:prstGeom>
          <a:solidFill>
            <a:schemeClr val="tx1"/>
          </a:solidFill>
          <a:ln w="19050" cap="flat" cmpd="sng" algn="ctr">
            <a:solidFill>
              <a:schemeClr val="tx1"/>
            </a:solidFill>
            <a:prstDash val="solid"/>
            <a:round/>
            <a:headEnd type="none" w="med" len="med"/>
            <a:tailEnd type="none" w="med" len="med"/>
          </a:ln>
          <a:effectLst/>
        </p:spPr>
        <p:txBody>
          <a:bodyPr rtlCol="0" anchor="ctr"/>
          <a:lstStyle/>
          <a:p>
            <a:pPr algn="r"/>
            <a:endParaRPr lang="en-US" dirty="0"/>
          </a:p>
        </p:txBody>
      </p:sp>
      <p:sp>
        <p:nvSpPr>
          <p:cNvPr id="30" name="Rectangle 29"/>
          <p:cNvSpPr/>
          <p:nvPr/>
        </p:nvSpPr>
        <p:spPr bwMode="auto">
          <a:xfrm>
            <a:off x="3549246" y="4887409"/>
            <a:ext cx="586979" cy="464531"/>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31" name="Rectangle 30"/>
          <p:cNvSpPr/>
          <p:nvPr/>
        </p:nvSpPr>
        <p:spPr bwMode="auto">
          <a:xfrm>
            <a:off x="5134187" y="4753525"/>
            <a:ext cx="2112174" cy="481656"/>
          </a:xfrm>
          <a:prstGeom prst="rect">
            <a:avLst/>
          </a:prstGeom>
          <a:solidFill>
            <a:srgbClr val="FF0000"/>
          </a:solidFill>
          <a:ln w="19050"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rtlCol="0" anchor="ctr"/>
          <a:lstStyle/>
          <a:p>
            <a:pPr algn="ctr"/>
            <a:r>
              <a:rPr lang="en-US" b="1" dirty="0" smtClean="0">
                <a:solidFill>
                  <a:schemeClr val="bg1"/>
                </a:solidFill>
              </a:rPr>
              <a:t>Upload to aircraft</a:t>
            </a:r>
            <a:endParaRPr lang="en-US" b="1" dirty="0">
              <a:solidFill>
                <a:schemeClr val="bg1"/>
              </a:solidFill>
            </a:endParaRPr>
          </a:p>
        </p:txBody>
      </p:sp>
      <p:sp>
        <p:nvSpPr>
          <p:cNvPr id="32" name="TextBox 31"/>
          <p:cNvSpPr txBox="1"/>
          <p:nvPr/>
        </p:nvSpPr>
        <p:spPr>
          <a:xfrm>
            <a:off x="2250046" y="4988777"/>
            <a:ext cx="800219" cy="868430"/>
          </a:xfrm>
          <a:prstGeom prst="rect">
            <a:avLst/>
          </a:prstGeom>
          <a:noFill/>
        </p:spPr>
        <p:txBody>
          <a:bodyPr vert="eaVert" wrap="square" rtlCol="0">
            <a:spAutoFit/>
          </a:bodyPr>
          <a:lstStyle/>
          <a:p>
            <a:r>
              <a:rPr lang="en-US" altLang="ja-JP" sz="2000" b="1" dirty="0" smtClean="0">
                <a:ln w="0"/>
                <a:effectLst>
                  <a:outerShdw blurRad="38100" dist="19050" dir="2700000" algn="tl" rotWithShape="0">
                    <a:schemeClr val="dk1">
                      <a:alpha val="40000"/>
                    </a:schemeClr>
                  </a:outerShdw>
                </a:effectLst>
              </a:rPr>
              <a:t>……</a:t>
            </a:r>
          </a:p>
          <a:p>
            <a:endParaRPr lang="en-US" sz="2000" b="1" dirty="0">
              <a:ln w="0"/>
              <a:effectLst>
                <a:outerShdw blurRad="38100" dist="19050" dir="2700000" algn="tl" rotWithShape="0">
                  <a:schemeClr val="dk1">
                    <a:alpha val="40000"/>
                  </a:schemeClr>
                </a:outerShdw>
              </a:effectLst>
            </a:endParaRPr>
          </a:p>
        </p:txBody>
      </p:sp>
      <p:cxnSp>
        <p:nvCxnSpPr>
          <p:cNvPr id="34" name="Straight Connector 33"/>
          <p:cNvCxnSpPr/>
          <p:nvPr/>
        </p:nvCxnSpPr>
        <p:spPr bwMode="auto">
          <a:xfrm>
            <a:off x="3558182" y="4466347"/>
            <a:ext cx="813793" cy="80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bwMode="auto">
          <a:xfrm>
            <a:off x="3564136" y="4389973"/>
            <a:ext cx="0" cy="12120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a:off x="3687365" y="4392372"/>
            <a:ext cx="0" cy="12120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a:off x="3828447" y="4391458"/>
            <a:ext cx="0" cy="12120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a:off x="3977879" y="4384332"/>
            <a:ext cx="0" cy="12120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a:off x="4084052" y="4388923"/>
            <a:ext cx="0" cy="12120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a:off x="4332436" y="4398450"/>
            <a:ext cx="0" cy="12120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Straight Connector 41"/>
          <p:cNvCxnSpPr/>
          <p:nvPr/>
        </p:nvCxnSpPr>
        <p:spPr bwMode="auto">
          <a:xfrm>
            <a:off x="4220764" y="4389970"/>
            <a:ext cx="0" cy="121201"/>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45" name="Isosceles Triangle 44"/>
          <p:cNvSpPr/>
          <p:nvPr/>
        </p:nvSpPr>
        <p:spPr bwMode="auto">
          <a:xfrm>
            <a:off x="3743814" y="4367067"/>
            <a:ext cx="147849" cy="184666"/>
          </a:xfrm>
          <a:prstGeom prst="triangle">
            <a:avLst/>
          </a:prstGeom>
          <a:solidFill>
            <a:schemeClr val="bg1">
              <a:lumMod val="65000"/>
            </a:schemeClr>
          </a:solidFill>
          <a:ln w="19050" cap="flat" cmpd="sng" algn="ctr">
            <a:solidFill>
              <a:schemeClr val="bg1">
                <a:lumMod val="75000"/>
              </a:schemeClr>
            </a:solidFill>
            <a:prstDash val="solid"/>
            <a:round/>
            <a:headEnd type="none" w="med" len="med"/>
            <a:tailEnd type="none" w="med" len="med"/>
          </a:ln>
          <a:effectLst/>
          <a:scene3d>
            <a:camera prst="orthographicFront"/>
            <a:lightRig rig="threePt" dir="t"/>
          </a:scene3d>
          <a:sp3d>
            <a:bevelT/>
          </a:sp3d>
        </p:spPr>
        <p:txBody>
          <a:bodyPr rtlCol="0" anchor="ctr"/>
          <a:lstStyle/>
          <a:p>
            <a:pPr algn="ctr"/>
            <a:endParaRPr lang="en-US"/>
          </a:p>
        </p:txBody>
      </p:sp>
      <p:sp>
        <p:nvSpPr>
          <p:cNvPr id="46" name="Rectangle 45"/>
          <p:cNvSpPr/>
          <p:nvPr/>
        </p:nvSpPr>
        <p:spPr bwMode="auto">
          <a:xfrm>
            <a:off x="4464035" y="4340419"/>
            <a:ext cx="585790" cy="179232"/>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Tree>
    <p:extLst>
      <p:ext uri="{BB962C8B-B14F-4D97-AF65-F5344CB8AC3E}">
        <p14:creationId xmlns:p14="http://schemas.microsoft.com/office/powerpoint/2010/main" val="37133655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s://pixhawk.org/_media/modules/pixhawk-logo-view.jpg?w=400&amp;tok=3318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4350" y="1845818"/>
            <a:ext cx="3319650" cy="331965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0"/>
          </p:nvPr>
        </p:nvSpPr>
        <p:spPr/>
        <p:txBody>
          <a:bodyPr/>
          <a:lstStyle/>
          <a:p>
            <a:pPr>
              <a:defRPr/>
            </a:pPr>
            <a:r>
              <a:rPr lang="en-US" dirty="0">
                <a:solidFill>
                  <a:srgbClr val="FFFFFF"/>
                </a:solidFill>
              </a:rPr>
              <a:t>University of Washington</a:t>
            </a:r>
          </a:p>
        </p:txBody>
      </p:sp>
      <p:sp>
        <p:nvSpPr>
          <p:cNvPr id="5" name="Slide Number Placeholder 4"/>
          <p:cNvSpPr>
            <a:spLocks noGrp="1"/>
          </p:cNvSpPr>
          <p:nvPr>
            <p:ph type="sldNum" sz="quarter" idx="11"/>
          </p:nvPr>
        </p:nvSpPr>
        <p:spPr/>
        <p:txBody>
          <a:bodyPr/>
          <a:lstStyle/>
          <a:p>
            <a:pPr>
              <a:defRPr/>
            </a:pPr>
            <a:fld id="{04CF17A8-5433-4C3D-A3F3-BFB238E87CBC}" type="slidenum">
              <a:rPr lang="en-US">
                <a:solidFill>
                  <a:srgbClr val="FFFFFF"/>
                </a:solidFill>
              </a:rPr>
              <a:pPr>
                <a:defRPr/>
              </a:pPr>
              <a:t>11</a:t>
            </a:fld>
            <a:endParaRPr lang="en-US" dirty="0">
              <a:solidFill>
                <a:srgbClr val="FFFFFF"/>
              </a:solidFill>
            </a:endParaRPr>
          </a:p>
        </p:txBody>
      </p:sp>
      <p:sp>
        <p:nvSpPr>
          <p:cNvPr id="6" name="Date Placeholder 5"/>
          <p:cNvSpPr>
            <a:spLocks noGrp="1"/>
          </p:cNvSpPr>
          <p:nvPr>
            <p:ph type="dt" sz="quarter" idx="12"/>
          </p:nvPr>
        </p:nvSpPr>
        <p:spPr/>
        <p:txBody>
          <a:bodyPr/>
          <a:lstStyle/>
          <a:p>
            <a:pPr>
              <a:defRPr/>
            </a:pPr>
            <a:r>
              <a:rPr lang="en-US" smtClean="0">
                <a:solidFill>
                  <a:srgbClr val="FFFFFF"/>
                </a:solidFill>
              </a:rPr>
              <a:t>April 19, 2015</a:t>
            </a:r>
            <a:endParaRPr lang="en-US" dirty="0">
              <a:solidFill>
                <a:srgbClr val="FFFFFF"/>
              </a:solidFill>
            </a:endParaRPr>
          </a:p>
        </p:txBody>
      </p:sp>
      <p:sp>
        <p:nvSpPr>
          <p:cNvPr id="6149" name="Rectangle 2"/>
          <p:cNvSpPr>
            <a:spLocks noGrp="1" noChangeArrowheads="1"/>
          </p:cNvSpPr>
          <p:nvPr>
            <p:ph type="title" idx="4294967295"/>
          </p:nvPr>
        </p:nvSpPr>
        <p:spPr>
          <a:xfrm>
            <a:off x="1370602" y="154527"/>
            <a:ext cx="5760244" cy="571500"/>
          </a:xfrm>
        </p:spPr>
        <p:txBody>
          <a:bodyPr/>
          <a:lstStyle/>
          <a:p>
            <a:pPr eaLnBrk="1" hangingPunct="1"/>
            <a:r>
              <a:rPr lang="en-US" altLang="en-US" dirty="0" smtClean="0"/>
              <a:t>PixHawk Modification</a:t>
            </a:r>
          </a:p>
        </p:txBody>
      </p:sp>
      <p:sp>
        <p:nvSpPr>
          <p:cNvPr id="2" name="TextBox 1"/>
          <p:cNvSpPr txBox="1"/>
          <p:nvPr/>
        </p:nvSpPr>
        <p:spPr>
          <a:xfrm>
            <a:off x="373074" y="1743743"/>
            <a:ext cx="8140883" cy="1938992"/>
          </a:xfrm>
          <a:prstGeom prst="rect">
            <a:avLst/>
          </a:prstGeom>
          <a:noFill/>
        </p:spPr>
        <p:txBody>
          <a:bodyPr wrap="square" rtlCol="0">
            <a:spAutoFit/>
          </a:bodyPr>
          <a:lstStyle/>
          <a:p>
            <a:pPr fontAlgn="base">
              <a:spcBef>
                <a:spcPct val="0"/>
              </a:spcBef>
              <a:spcAft>
                <a:spcPct val="0"/>
              </a:spcAft>
            </a:pPr>
            <a:r>
              <a:rPr lang="en-US" sz="2400" b="1" u="sng" dirty="0">
                <a:solidFill>
                  <a:srgbClr val="000000"/>
                </a:solidFill>
              </a:rPr>
              <a:t>Today:</a:t>
            </a:r>
          </a:p>
          <a:p>
            <a:pPr marL="214313" indent="-214313">
              <a:buFont typeface="Arial" panose="020B0604020202020204" pitchFamily="34" charset="0"/>
              <a:buChar char="•"/>
            </a:pPr>
            <a:r>
              <a:rPr lang="en-US" sz="2400" dirty="0">
                <a:solidFill>
                  <a:srgbClr val="000000"/>
                </a:solidFill>
              </a:rPr>
              <a:t>Modify PixHawk firmware without impacting current features</a:t>
            </a:r>
          </a:p>
          <a:p>
            <a:pPr marL="557213" lvl="1" indent="-214313">
              <a:buFont typeface="Arial" panose="020B0604020202020204" pitchFamily="34" charset="0"/>
              <a:buChar char="•"/>
            </a:pPr>
            <a:r>
              <a:rPr lang="en-US" sz="2400" dirty="0">
                <a:solidFill>
                  <a:srgbClr val="000000"/>
                </a:solidFill>
              </a:rPr>
              <a:t>Send control signal to servos</a:t>
            </a:r>
          </a:p>
          <a:p>
            <a:pPr marL="557213" lvl="1" indent="-214313">
              <a:buFont typeface="Arial" panose="020B0604020202020204" pitchFamily="34" charset="0"/>
              <a:buChar char="•"/>
            </a:pPr>
            <a:r>
              <a:rPr lang="en-US" sz="2400" dirty="0">
                <a:solidFill>
                  <a:srgbClr val="000000"/>
                </a:solidFill>
              </a:rPr>
              <a:t>Retrieve data from sensors</a:t>
            </a:r>
          </a:p>
          <a:p>
            <a:pPr marL="557213" lvl="1" indent="-214313">
              <a:buFont typeface="Arial" panose="020B0604020202020204" pitchFamily="34" charset="0"/>
              <a:buChar char="•"/>
            </a:pPr>
            <a:r>
              <a:rPr lang="en-US" sz="2400" dirty="0">
                <a:solidFill>
                  <a:srgbClr val="000000"/>
                </a:solidFill>
              </a:rPr>
              <a:t>Take commands from ground station</a:t>
            </a:r>
          </a:p>
        </p:txBody>
      </p:sp>
      <p:sp>
        <p:nvSpPr>
          <p:cNvPr id="3" name="Rectangle 2"/>
          <p:cNvSpPr/>
          <p:nvPr/>
        </p:nvSpPr>
        <p:spPr>
          <a:xfrm>
            <a:off x="373074" y="3894183"/>
            <a:ext cx="6111361" cy="1569660"/>
          </a:xfrm>
          <a:prstGeom prst="rect">
            <a:avLst/>
          </a:prstGeom>
        </p:spPr>
        <p:txBody>
          <a:bodyPr wrap="square">
            <a:spAutoFit/>
          </a:bodyPr>
          <a:lstStyle/>
          <a:p>
            <a:pPr fontAlgn="base">
              <a:spcBef>
                <a:spcPct val="0"/>
              </a:spcBef>
              <a:spcAft>
                <a:spcPct val="0"/>
              </a:spcAft>
            </a:pPr>
            <a:r>
              <a:rPr lang="en-US" sz="2400" b="1" u="sng" dirty="0">
                <a:solidFill>
                  <a:srgbClr val="000000"/>
                </a:solidFill>
              </a:rPr>
              <a:t>Near Future:</a:t>
            </a:r>
          </a:p>
          <a:p>
            <a:pPr marL="214313" indent="-214313">
              <a:buFont typeface="Arial" panose="020B0604020202020204" pitchFamily="34" charset="0"/>
              <a:buChar char="•"/>
            </a:pPr>
            <a:r>
              <a:rPr lang="en-US" sz="2400" dirty="0">
                <a:solidFill>
                  <a:srgbClr val="000000"/>
                </a:solidFill>
              </a:rPr>
              <a:t>Use what we learn to build a custom flight mode into the PixHawk firmware</a:t>
            </a:r>
          </a:p>
          <a:p>
            <a:pPr marL="557213" lvl="1" indent="-214313">
              <a:buFont typeface="Arial" panose="020B0604020202020204" pitchFamily="34" charset="0"/>
              <a:buChar char="•"/>
            </a:pPr>
            <a:r>
              <a:rPr lang="en-US" sz="2400" dirty="0">
                <a:solidFill>
                  <a:srgbClr val="000000"/>
                </a:solidFill>
              </a:rPr>
              <a:t>Include orbit controller</a:t>
            </a:r>
          </a:p>
        </p:txBody>
      </p:sp>
      <p:sp>
        <p:nvSpPr>
          <p:cNvPr id="11" name="TextBox 10"/>
          <p:cNvSpPr txBox="1"/>
          <p:nvPr/>
        </p:nvSpPr>
        <p:spPr>
          <a:xfrm>
            <a:off x="7876586" y="3967908"/>
            <a:ext cx="1207703" cy="276999"/>
          </a:xfrm>
          <a:prstGeom prst="rect">
            <a:avLst/>
          </a:prstGeom>
          <a:noFill/>
        </p:spPr>
        <p:txBody>
          <a:bodyPr wrap="none" rtlCol="0">
            <a:spAutoFit/>
          </a:bodyPr>
          <a:lstStyle/>
          <a:p>
            <a:r>
              <a:rPr lang="en-US" sz="1200" dirty="0"/>
              <a:t>3D Robotics Inc.</a:t>
            </a:r>
          </a:p>
        </p:txBody>
      </p:sp>
    </p:spTree>
    <p:custDataLst>
      <p:tags r:id="rId1"/>
    </p:custDataLst>
    <p:extLst>
      <p:ext uri="{BB962C8B-B14F-4D97-AF65-F5344CB8AC3E}">
        <p14:creationId xmlns:p14="http://schemas.microsoft.com/office/powerpoint/2010/main" val="1201643474"/>
      </p:ext>
    </p:extLst>
  </p:cSld>
  <p:clrMapOvr>
    <a:masterClrMapping/>
  </p:clrMapOvr>
  <p:transition advTm="58286"/>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4099"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fld id="{0998F0A7-2500-402E-AB89-82C48741AC02}" type="slidenum">
              <a:rPr lang="en-US" altLang="en-US" sz="1200" smtClean="0">
                <a:solidFill>
                  <a:schemeClr val="bg1"/>
                </a:solidFill>
              </a:rPr>
              <a:pPr>
                <a:spcBef>
                  <a:spcPct val="0"/>
                </a:spcBef>
                <a:buClrTx/>
                <a:buSzTx/>
                <a:buFontTx/>
                <a:buNone/>
              </a:pPr>
              <a:t>12</a:t>
            </a:fld>
            <a:endParaRPr lang="en-US" altLang="en-US" sz="1200" smtClean="0">
              <a:solidFill>
                <a:schemeClr val="bg1"/>
              </a:solidFill>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4101" name="Title 2"/>
          <p:cNvSpPr>
            <a:spLocks noGrp="1"/>
          </p:cNvSpPr>
          <p:nvPr>
            <p:ph type="title"/>
          </p:nvPr>
        </p:nvSpPr>
        <p:spPr/>
        <p:txBody>
          <a:bodyPr/>
          <a:lstStyle/>
          <a:p>
            <a:r>
              <a:rPr lang="en-US" altLang="en-US" sz="2800" dirty="0" smtClean="0"/>
              <a:t>Outline</a:t>
            </a:r>
          </a:p>
        </p:txBody>
      </p:sp>
      <p:sp>
        <p:nvSpPr>
          <p:cNvPr id="23" name="Rectangle 3"/>
          <p:cNvSpPr>
            <a:spLocks noChangeArrowheads="1"/>
          </p:cNvSpPr>
          <p:nvPr/>
        </p:nvSpPr>
        <p:spPr bwMode="auto">
          <a:xfrm>
            <a:off x="950191" y="1265140"/>
            <a:ext cx="7025410" cy="384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eaLnBrk="1" hangingPunct="1"/>
            <a:r>
              <a:rPr lang="en-US" altLang="en-US" sz="2000" dirty="0" smtClean="0"/>
              <a:t>Introduction (Chris Lum</a:t>
            </a:r>
          </a:p>
          <a:p>
            <a:pPr eaLnBrk="1" hangingPunct="1"/>
            <a:r>
              <a:rPr lang="en-US" altLang="en-US" sz="2000" dirty="0" smtClean="0"/>
              <a:t>Systems overview (Al Creigh)</a:t>
            </a:r>
          </a:p>
          <a:p>
            <a:pPr eaLnBrk="1" hangingPunct="1"/>
            <a:r>
              <a:rPr lang="en-US" altLang="en-US" sz="2000" dirty="0" smtClean="0"/>
              <a:t>Software modifications</a:t>
            </a:r>
          </a:p>
          <a:p>
            <a:pPr lvl="1"/>
            <a:r>
              <a:rPr lang="en-US" altLang="en-US" sz="1600" dirty="0" smtClean="0"/>
              <a:t>Mission Planner modifications (Keisuke Tsujita)</a:t>
            </a:r>
          </a:p>
          <a:p>
            <a:pPr lvl="1"/>
            <a:r>
              <a:rPr lang="en-US" altLang="en-US" sz="1600" dirty="0" err="1" smtClean="0"/>
              <a:t>Pixhawk</a:t>
            </a:r>
            <a:r>
              <a:rPr lang="en-US" altLang="en-US" sz="1600" dirty="0" smtClean="0"/>
              <a:t> modifications (Gage Winde)</a:t>
            </a:r>
          </a:p>
          <a:p>
            <a:pPr eaLnBrk="1" hangingPunct="1"/>
            <a:r>
              <a:rPr lang="en-US" altLang="en-US" sz="2000" dirty="0" smtClean="0"/>
              <a:t>Orbit controller design (Dai Tsukada)</a:t>
            </a:r>
          </a:p>
          <a:p>
            <a:pPr eaLnBrk="1" hangingPunct="1"/>
            <a:r>
              <a:rPr lang="en-US" altLang="en-US" sz="2000" dirty="0" smtClean="0"/>
              <a:t>CONDOR camera system (Brendan Doyle Wade)</a:t>
            </a:r>
          </a:p>
          <a:p>
            <a:pPr eaLnBrk="1" hangingPunct="1"/>
            <a:r>
              <a:rPr lang="en-US" altLang="en-US" sz="2000" dirty="0" smtClean="0"/>
              <a:t>Image processing</a:t>
            </a:r>
            <a:endParaRPr lang="en-US" altLang="en-US" sz="2000" dirty="0"/>
          </a:p>
          <a:p>
            <a:pPr lvl="1"/>
            <a:r>
              <a:rPr lang="en-US" altLang="en-US" sz="1600" dirty="0" smtClean="0"/>
              <a:t>Computer vision algorithms (Matthew Jones)</a:t>
            </a:r>
            <a:endParaRPr lang="en-US" altLang="en-US" sz="1600" dirty="0"/>
          </a:p>
          <a:p>
            <a:pPr lvl="1"/>
            <a:r>
              <a:rPr lang="en-US" altLang="en-US" sz="1600" dirty="0" smtClean="0"/>
              <a:t>Image processing framework (Henry Qin, Ryan Valach, Justin  Taft)</a:t>
            </a:r>
          </a:p>
          <a:p>
            <a:pPr eaLnBrk="1" hangingPunct="1"/>
            <a:r>
              <a:rPr lang="en-US" altLang="en-US" sz="2000" dirty="0" smtClean="0"/>
              <a:t>Aircraft simulation environment (Daniel Ablog)</a:t>
            </a:r>
          </a:p>
          <a:p>
            <a:pPr eaLnBrk="1" hangingPunct="1"/>
            <a:r>
              <a:rPr lang="en-US" altLang="en-US" sz="2000" dirty="0" smtClean="0"/>
              <a:t>Conclusions and discussion (Chris Lum)</a:t>
            </a:r>
          </a:p>
          <a:p>
            <a:pPr lvl="1"/>
            <a:endParaRPr lang="en-US" altLang="en-US" sz="1600" dirty="0" smtClean="0"/>
          </a:p>
          <a:p>
            <a:pPr lvl="1"/>
            <a:endParaRPr lang="en-US" altLang="en-US" sz="1600" dirty="0"/>
          </a:p>
          <a:p>
            <a:pPr eaLnBrk="1" hangingPunct="1"/>
            <a:endParaRPr lang="en-US" altLang="en-US" sz="2000" dirty="0" smtClean="0"/>
          </a:p>
          <a:p>
            <a:pPr lvl="1"/>
            <a:endParaRPr lang="en-US" altLang="en-US" sz="800" dirty="0"/>
          </a:p>
        </p:txBody>
      </p:sp>
      <p:sp>
        <p:nvSpPr>
          <p:cNvPr id="2" name="Right Arrow 1"/>
          <p:cNvSpPr/>
          <p:nvPr/>
        </p:nvSpPr>
        <p:spPr>
          <a:xfrm>
            <a:off x="158339" y="2080989"/>
            <a:ext cx="791852" cy="311085"/>
          </a:xfrm>
          <a:prstGeom prst="rightArrow">
            <a:avLst/>
          </a:prstGeom>
          <a:solidFill>
            <a:srgbClr val="00FF00"/>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Tree>
    <p:custDataLst>
      <p:tags r:id="rId1"/>
    </p:custDataLst>
    <p:extLst>
      <p:ext uri="{BB962C8B-B14F-4D97-AF65-F5344CB8AC3E}">
        <p14:creationId xmlns:p14="http://schemas.microsoft.com/office/powerpoint/2010/main" val="42602622"/>
      </p:ext>
    </p:extLst>
  </p:cSld>
  <p:clrMapOvr>
    <a:masterClrMapping/>
  </p:clrMapOvr>
  <p:transition advTm="463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2.59259E-6 L -2.77778E-7 0.13819 " pathEditMode="relative" rAng="0" ptsTypes="AA">
                                      <p:cBhvr>
                                        <p:cTn id="6" dur="1000" fill="hold"/>
                                        <p:tgtEl>
                                          <p:spTgt spid="2"/>
                                        </p:tgtEl>
                                        <p:attrNameLst>
                                          <p:attrName>ppt_x</p:attrName>
                                          <p:attrName>ppt_y</p:attrName>
                                        </p:attrNameLst>
                                      </p:cBhvr>
                                      <p:rCtr x="0" y="6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mod="1">
    <p:ext uri="{E180D4A7-C9FB-4DFB-919C-405C955672EB}">
      <p14:showEvtLst xmlns:p14="http://schemas.microsoft.com/office/powerpoint/2010/main">
        <p14:playEvt time="149" objId="5"/>
        <p14:playEvt time="149" objId="6"/>
        <p14:playEvt time="149" objId="4"/>
        <p14:playEvt time="149" objId="7"/>
        <p14:playEvt time="6908" objId="6"/>
        <p14:playEvt time="13640" objId="6"/>
        <p14:playEvt time="20383" objId="6"/>
        <p14:playEvt time="27118" objId="6"/>
        <p14:playEvt time="33852" objId="6"/>
        <p14:playEvt time="40572" objId="6"/>
        <p14:playEvt time="45255" objId="7"/>
        <p14:stopEvt time="46380" objId="4"/>
        <p14:stopEvt time="46380" objId="5"/>
        <p14:stopEvt time="46380" objId="6"/>
        <p14:stopEvt time="46380" objId="7"/>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p:txBody>
          <a:bodyPr/>
          <a:lstStyle/>
          <a:p>
            <a:pPr eaLnBrk="1" hangingPunct="1"/>
            <a:r>
              <a:rPr lang="en-US" altLang="en-US" dirty="0" smtClean="0"/>
              <a:t>Orbit Controller for Visual Anchoring</a:t>
            </a:r>
          </a:p>
        </p:txBody>
      </p:sp>
      <p:sp>
        <p:nvSpPr>
          <p:cNvPr id="2" name="Content Placeholder 1"/>
          <p:cNvSpPr>
            <a:spLocks noGrp="1"/>
          </p:cNvSpPr>
          <p:nvPr>
            <p:ph idx="1"/>
          </p:nvPr>
        </p:nvSpPr>
        <p:spPr>
          <a:xfrm>
            <a:off x="152400" y="4636420"/>
            <a:ext cx="8839200" cy="2064757"/>
          </a:xfrm>
        </p:spPr>
        <p:txBody>
          <a:bodyPr/>
          <a:lstStyle/>
          <a:p>
            <a:r>
              <a:rPr lang="en-US" sz="2000" dirty="0" smtClean="0"/>
              <a:t>Orbit controller is composed of two sub-controllers</a:t>
            </a:r>
          </a:p>
          <a:p>
            <a:pPr lvl="1"/>
            <a:r>
              <a:rPr lang="en-US" sz="1800" dirty="0"/>
              <a:t>Inner loop controller</a:t>
            </a:r>
          </a:p>
          <a:p>
            <a:pPr lvl="2"/>
            <a:r>
              <a:rPr lang="en-US" sz="1800" dirty="0"/>
              <a:t>Controls the actuators and stabilize the aircraft in the orbit based on the sensor measurements and outer loop controller </a:t>
            </a:r>
            <a:r>
              <a:rPr lang="en-US" sz="1800" dirty="0" smtClean="0"/>
              <a:t>signal</a:t>
            </a:r>
          </a:p>
          <a:p>
            <a:pPr lvl="1"/>
            <a:r>
              <a:rPr lang="en-US" sz="1800" dirty="0" smtClean="0"/>
              <a:t>Outer </a:t>
            </a:r>
            <a:r>
              <a:rPr lang="en-US" sz="1800" dirty="0"/>
              <a:t>loop controller</a:t>
            </a:r>
          </a:p>
          <a:p>
            <a:pPr lvl="2"/>
            <a:r>
              <a:rPr lang="en-US" sz="1800" dirty="0"/>
              <a:t>Computes the heading rate error from operator/vision system information</a:t>
            </a:r>
            <a:endParaRPr lang="en-US" sz="2000" dirty="0" smtClean="0"/>
          </a:p>
          <a:p>
            <a:pPr marL="457200" lvl="1" indent="0">
              <a:buNone/>
            </a:pPr>
            <a:endParaRPr lang="en-US" sz="1800" dirty="0" smtClean="0"/>
          </a:p>
        </p:txBody>
      </p:sp>
      <p:sp>
        <p:nvSpPr>
          <p:cNvPr id="6" name="Date Placeholder 5"/>
          <p:cNvSpPr>
            <a:spLocks noGrp="1"/>
          </p:cNvSpPr>
          <p:nvPr>
            <p:ph type="dt" sz="half" idx="12"/>
          </p:nvPr>
        </p:nvSpPr>
        <p:spPr/>
        <p:txBody>
          <a:bodyPr/>
          <a:lstStyle/>
          <a:p>
            <a:pPr>
              <a:defRPr/>
            </a:pPr>
            <a:r>
              <a:rPr lang="en-US" smtClean="0"/>
              <a:t>April 19, 2015</a:t>
            </a:r>
            <a:endParaRPr lang="en-US" dirty="0"/>
          </a:p>
        </p:txBody>
      </p:sp>
      <p:graphicFrame>
        <p:nvGraphicFramePr>
          <p:cNvPr id="3" name="Object 2"/>
          <p:cNvGraphicFramePr>
            <a:graphicFrameLocks noChangeAspect="1"/>
          </p:cNvGraphicFramePr>
          <p:nvPr>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2060" name="Equation" r:id="rId5" imgW="114300" imgH="165100" progId="Equation.3">
                  <p:embed/>
                </p:oleObj>
              </mc:Choice>
              <mc:Fallback>
                <p:oleObj name="Equation" r:id="rId5" imgW="114300" imgH="165100" progId="Equation.3">
                  <p:embed/>
                  <p:pic>
                    <p:nvPicPr>
                      <p:cNvPr id="0" name=""/>
                      <p:cNvPicPr/>
                      <p:nvPr/>
                    </p:nvPicPr>
                    <p:blipFill>
                      <a:blip r:embed="rId6"/>
                      <a:stretch>
                        <a:fillRect/>
                      </a:stretch>
                    </p:blipFill>
                    <p:spPr>
                      <a:xfrm>
                        <a:off x="4514850" y="3346450"/>
                        <a:ext cx="114300" cy="165100"/>
                      </a:xfrm>
                      <a:prstGeom prst="rect">
                        <a:avLst/>
                      </a:prstGeom>
                    </p:spPr>
                  </p:pic>
                </p:oleObj>
              </mc:Fallback>
            </mc:AlternateContent>
          </a:graphicData>
        </a:graphic>
      </p:graphicFrame>
      <p:sp>
        <p:nvSpPr>
          <p:cNvPr id="5" name="Footer Placeholder 4"/>
          <p:cNvSpPr>
            <a:spLocks noGrp="1"/>
          </p:cNvSpPr>
          <p:nvPr>
            <p:ph type="ftr" sz="quarter" idx="10"/>
          </p:nvPr>
        </p:nvSpPr>
        <p:spPr/>
        <p:txBody>
          <a:bodyPr/>
          <a:lstStyle/>
          <a:p>
            <a:pPr>
              <a:defRPr/>
            </a:pPr>
            <a:r>
              <a:rPr lang="en-US" smtClean="0"/>
              <a:t>University of Washington</a:t>
            </a:r>
            <a:endParaRPr lang="en-US" dirty="0"/>
          </a:p>
        </p:txBody>
      </p:sp>
      <p:sp>
        <p:nvSpPr>
          <p:cNvPr id="8" name="Slide Number Placeholder 7"/>
          <p:cNvSpPr>
            <a:spLocks noGrp="1"/>
          </p:cNvSpPr>
          <p:nvPr>
            <p:ph type="sldNum" sz="quarter" idx="11"/>
          </p:nvPr>
        </p:nvSpPr>
        <p:spPr/>
        <p:txBody>
          <a:bodyPr/>
          <a:lstStyle/>
          <a:p>
            <a:pPr>
              <a:defRPr/>
            </a:pPr>
            <a:fld id="{BBEBEA84-E406-4CDC-8025-1CD4F99BB6AE}" type="slidenum">
              <a:rPr lang="en-US" smtClean="0"/>
              <a:pPr>
                <a:defRPr/>
              </a:pPr>
              <a:t>13</a:t>
            </a:fld>
            <a:endParaRPr lang="en-US" dirty="0"/>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091149"/>
            <a:ext cx="9144000" cy="3644698"/>
          </a:xfrm>
          <a:prstGeom prst="rect">
            <a:avLst/>
          </a:prstGeom>
        </p:spPr>
      </p:pic>
    </p:spTree>
    <p:custDataLst>
      <p:tags r:id="rId2"/>
    </p:custDataLst>
    <p:extLst>
      <p:ext uri="{BB962C8B-B14F-4D97-AF65-F5344CB8AC3E}">
        <p14:creationId xmlns:p14="http://schemas.microsoft.com/office/powerpoint/2010/main" val="1903908057"/>
      </p:ext>
    </p:extLst>
  </p:cSld>
  <p:clrMapOvr>
    <a:masterClrMapping/>
  </p:clrMapOvr>
  <p:transition advTm="58286"/>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p:txBody>
          <a:bodyPr/>
          <a:lstStyle/>
          <a:p>
            <a:pPr eaLnBrk="1" hangingPunct="1"/>
            <a:r>
              <a:rPr lang="en-US" altLang="en-US" dirty="0" smtClean="0"/>
              <a:t>Inner </a:t>
            </a:r>
            <a:r>
              <a:rPr lang="en-US" altLang="en-US" smtClean="0"/>
              <a:t>Loop Controller</a:t>
            </a:r>
            <a:endParaRPr lang="en-US" altLang="en-US" dirty="0" smtClean="0"/>
          </a:p>
        </p:txBody>
      </p:sp>
      <p:sp>
        <p:nvSpPr>
          <p:cNvPr id="6" name="Date Placeholder 5"/>
          <p:cNvSpPr>
            <a:spLocks noGrp="1"/>
          </p:cNvSpPr>
          <p:nvPr>
            <p:ph type="dt" sz="half" idx="12"/>
          </p:nvPr>
        </p:nvSpPr>
        <p:spPr/>
        <p:txBody>
          <a:bodyPr/>
          <a:lstStyle/>
          <a:p>
            <a:pPr>
              <a:defRPr/>
            </a:pPr>
            <a:r>
              <a:rPr lang="en-US" smtClean="0"/>
              <a:t>April 19, 2015</a:t>
            </a:r>
            <a:endParaRPr lang="en-US" dirty="0"/>
          </a:p>
        </p:txBody>
      </p:sp>
      <p:pic>
        <p:nvPicPr>
          <p:cNvPr id="8" name="Picture 2" descr="http://upload.wikimedia.org/wikipedia/commons/thumb/d/da/Circle_arc.svg/360px-Circle_arc.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157" y="3883719"/>
            <a:ext cx="2379061" cy="2114721"/>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
          <p:cNvSpPr txBox="1">
            <a:spLocks/>
          </p:cNvSpPr>
          <p:nvPr/>
        </p:nvSpPr>
        <p:spPr bwMode="auto">
          <a:xfrm>
            <a:off x="152400" y="1163638"/>
            <a:ext cx="8991600" cy="2237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a:lstStyle>
          <a:p>
            <a:r>
              <a:rPr lang="en-US" sz="2400" kern="0" dirty="0" smtClean="0"/>
              <a:t>Inner Loop Controller</a:t>
            </a:r>
          </a:p>
          <a:p>
            <a:pPr lvl="1"/>
            <a:r>
              <a:rPr lang="en-US" sz="2000" kern="0" dirty="0" smtClean="0"/>
              <a:t>Converts</a:t>
            </a:r>
            <a:r>
              <a:rPr lang="en-US" sz="2000" kern="0" dirty="0"/>
              <a:t> radius</a:t>
            </a:r>
            <a:r>
              <a:rPr lang="en-US" sz="2000" kern="0" dirty="0" smtClean="0"/>
              <a:t> input into heading rate command, which to be used in lateral axis </a:t>
            </a:r>
          </a:p>
          <a:p>
            <a:pPr lvl="1"/>
            <a:r>
              <a:rPr lang="en-US" sz="2000" kern="0" dirty="0" smtClean="0"/>
              <a:t>Uses bank angle as reference signal and execute coordinated turn</a:t>
            </a:r>
          </a:p>
          <a:p>
            <a:pPr lvl="1"/>
            <a:r>
              <a:rPr lang="en-US" sz="2000" kern="0" dirty="0" smtClean="0"/>
              <a:t>Error command from orbit deviation used to correct bank angle</a:t>
            </a:r>
          </a:p>
          <a:p>
            <a:pPr lvl="1"/>
            <a:r>
              <a:rPr lang="en-US" sz="2000" kern="0" dirty="0" smtClean="0"/>
              <a:t>Takes altitude input to control vertical axis </a:t>
            </a:r>
            <a:endParaRPr lang="en-US" sz="1800" kern="0" dirty="0" smtClean="0"/>
          </a:p>
        </p:txBody>
      </p:sp>
      <p:pic>
        <p:nvPicPr>
          <p:cNvPr id="11" name="Picture 2" descr="http://upload.wikimedia.org/wikipedia/commons/thumb/b/b6/Banked_turn.png/300px-Banked_tur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3846" y="3715250"/>
            <a:ext cx="2692394" cy="2692394"/>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3"/>
          <p:cNvPicPr>
            <a:picLocks noGrp="1" noChangeAspect="1"/>
          </p:cNvPicPr>
          <p:nvPr>
            <p:ph idx="1"/>
          </p:nvPr>
        </p:nvPicPr>
        <p:blipFill rotWithShape="1">
          <a:blip r:embed="rId6"/>
          <a:srcRect l="20996" t="22418" r="50142" b="19193"/>
          <a:stretch/>
        </p:blipFill>
        <p:spPr>
          <a:xfrm>
            <a:off x="5491496" y="3325296"/>
            <a:ext cx="3431203" cy="3231568"/>
          </a:xfrm>
          <a:prstGeom prst="rect">
            <a:avLst/>
          </a:prstGeom>
        </p:spPr>
      </p:pic>
      <p:sp>
        <p:nvSpPr>
          <p:cNvPr id="2" name="Footer Placeholder 1"/>
          <p:cNvSpPr>
            <a:spLocks noGrp="1"/>
          </p:cNvSpPr>
          <p:nvPr>
            <p:ph type="ftr" sz="quarter" idx="10"/>
          </p:nvPr>
        </p:nvSpPr>
        <p:spPr/>
        <p:txBody>
          <a:bodyPr/>
          <a:lstStyle/>
          <a:p>
            <a:pPr>
              <a:defRPr/>
            </a:pPr>
            <a:r>
              <a:rPr lang="en-US" smtClean="0"/>
              <a:t>University of Washington</a:t>
            </a:r>
            <a:endParaRPr lang="en-US" dirty="0"/>
          </a:p>
        </p:txBody>
      </p:sp>
      <p:sp>
        <p:nvSpPr>
          <p:cNvPr id="3" name="Slide Number Placeholder 2"/>
          <p:cNvSpPr>
            <a:spLocks noGrp="1"/>
          </p:cNvSpPr>
          <p:nvPr>
            <p:ph type="sldNum" sz="quarter" idx="11"/>
          </p:nvPr>
        </p:nvSpPr>
        <p:spPr/>
        <p:txBody>
          <a:bodyPr/>
          <a:lstStyle/>
          <a:p>
            <a:pPr>
              <a:defRPr/>
            </a:pPr>
            <a:fld id="{BBEBEA84-E406-4CDC-8025-1CD4F99BB6AE}" type="slidenum">
              <a:rPr lang="en-US" smtClean="0"/>
              <a:pPr>
                <a:defRPr/>
              </a:pPr>
              <a:t>14</a:t>
            </a:fld>
            <a:endParaRPr lang="en-US" dirty="0"/>
          </a:p>
        </p:txBody>
      </p:sp>
    </p:spTree>
    <p:custDataLst>
      <p:tags r:id="rId1"/>
    </p:custDataLst>
    <p:extLst>
      <p:ext uri="{BB962C8B-B14F-4D97-AF65-F5344CB8AC3E}">
        <p14:creationId xmlns:p14="http://schemas.microsoft.com/office/powerpoint/2010/main" val="2562364295"/>
      </p:ext>
    </p:extLst>
  </p:cSld>
  <p:clrMapOvr>
    <a:masterClrMapping/>
  </p:clrMapOvr>
  <p:transition advTm="58286"/>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8344" y="2551505"/>
            <a:ext cx="5387223" cy="3464284"/>
          </a:xfrm>
          <a:prstGeom prst="rect">
            <a:avLst/>
          </a:prstGeom>
        </p:spPr>
      </p:pic>
      <p:sp>
        <p:nvSpPr>
          <p:cNvPr id="15365" name="Rectangle 2"/>
          <p:cNvSpPr>
            <a:spLocks noGrp="1" noChangeArrowheads="1"/>
          </p:cNvSpPr>
          <p:nvPr>
            <p:ph type="title"/>
          </p:nvPr>
        </p:nvSpPr>
        <p:spPr/>
        <p:txBody>
          <a:bodyPr/>
          <a:lstStyle/>
          <a:p>
            <a:pPr eaLnBrk="1" hangingPunct="1"/>
            <a:r>
              <a:rPr lang="en-US" altLang="en-US" dirty="0" smtClean="0"/>
              <a:t>Outer </a:t>
            </a:r>
            <a:r>
              <a:rPr lang="en-US" altLang="en-US" smtClean="0"/>
              <a:t>Loop Controller</a:t>
            </a:r>
            <a:endParaRPr lang="en-US" altLang="en-US" dirty="0" smtClean="0"/>
          </a:p>
        </p:txBody>
      </p:sp>
      <p:sp>
        <p:nvSpPr>
          <p:cNvPr id="2" name="Content Placeholder 1"/>
          <p:cNvSpPr>
            <a:spLocks noGrp="1"/>
          </p:cNvSpPr>
          <p:nvPr>
            <p:ph idx="1"/>
          </p:nvPr>
        </p:nvSpPr>
        <p:spPr>
          <a:xfrm>
            <a:off x="152400" y="1163639"/>
            <a:ext cx="8991600" cy="1387866"/>
          </a:xfrm>
        </p:spPr>
        <p:txBody>
          <a:bodyPr/>
          <a:lstStyle/>
          <a:p>
            <a:r>
              <a:rPr lang="en-US" sz="2400" dirty="0"/>
              <a:t>Outer Loop Controller</a:t>
            </a:r>
          </a:p>
          <a:p>
            <a:pPr lvl="1"/>
            <a:r>
              <a:rPr lang="en-US" sz="2000" dirty="0"/>
              <a:t>Listens to Vision System output to </a:t>
            </a:r>
            <a:r>
              <a:rPr lang="en-US" sz="2000" dirty="0" smtClean="0"/>
              <a:t>determine the cross track error</a:t>
            </a:r>
            <a:endParaRPr lang="en-US" sz="2000" dirty="0"/>
          </a:p>
          <a:p>
            <a:pPr lvl="1"/>
            <a:r>
              <a:rPr lang="en-US" sz="2000" dirty="0"/>
              <a:t>Computes the </a:t>
            </a:r>
            <a:r>
              <a:rPr lang="en-US" sz="2000" dirty="0" smtClean="0"/>
              <a:t>heading rate error signal </a:t>
            </a:r>
            <a:r>
              <a:rPr lang="en-US" sz="2000" dirty="0"/>
              <a:t>to </a:t>
            </a:r>
            <a:r>
              <a:rPr lang="en-US" sz="2000" dirty="0" smtClean="0"/>
              <a:t>correct desired path</a:t>
            </a:r>
            <a:endParaRPr lang="en-US" sz="2000" dirty="0"/>
          </a:p>
          <a:p>
            <a:pPr marL="0" indent="0">
              <a:buNone/>
            </a:pPr>
            <a:endParaRPr lang="en-US" sz="1800" dirty="0" smtClean="0"/>
          </a:p>
        </p:txBody>
      </p:sp>
      <p:sp>
        <p:nvSpPr>
          <p:cNvPr id="6" name="Date Placeholder 5"/>
          <p:cNvSpPr>
            <a:spLocks noGrp="1"/>
          </p:cNvSpPr>
          <p:nvPr>
            <p:ph type="dt" sz="half" idx="12"/>
          </p:nvPr>
        </p:nvSpPr>
        <p:spPr/>
        <p:txBody>
          <a:bodyPr/>
          <a:lstStyle/>
          <a:p>
            <a:pPr>
              <a:defRPr/>
            </a:pPr>
            <a:r>
              <a:rPr lang="en-US" smtClean="0"/>
              <a:t>April 19, 2015</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1380689" y="3606203"/>
                <a:ext cx="134306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𝑑</m:t>
                          </m:r>
                        </m:sub>
                      </m:sSub>
                    </m:oMath>
                  </m:oMathPara>
                </a14:m>
                <a:endParaRPr lang="en-US" sz="2000" b="0" dirty="0" smtClean="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𝑟</m:t>
                      </m:r>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m:t>
                      </m:r>
                    </m:oMath>
                  </m:oMathPara>
                </a14:m>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1380689" y="3606203"/>
                <a:ext cx="1343060" cy="615553"/>
              </a:xfrm>
              <a:prstGeom prst="rect">
                <a:avLst/>
              </a:prstGeom>
              <a:blipFill rotWithShape="0">
                <a:blip r:embed="rId5"/>
                <a:stretch>
                  <a:fillRect l="-3620" r="-905" b="-1980"/>
                </a:stretch>
              </a:blipFill>
            </p:spPr>
            <p:txBody>
              <a:bodyPr/>
              <a:lstStyle/>
              <a:p>
                <a:r>
                  <a:rPr lang="en-US">
                    <a:noFill/>
                  </a:rPr>
                  <a:t> </a:t>
                </a:r>
              </a:p>
            </p:txBody>
          </p:sp>
        </mc:Fallback>
      </mc:AlternateContent>
      <p:sp>
        <p:nvSpPr>
          <p:cNvPr id="8" name="TextBox 7"/>
          <p:cNvSpPr txBox="1"/>
          <p:nvPr/>
        </p:nvSpPr>
        <p:spPr>
          <a:xfrm>
            <a:off x="76200" y="2888702"/>
            <a:ext cx="3842487" cy="2308324"/>
          </a:xfrm>
          <a:prstGeom prst="rect">
            <a:avLst/>
          </a:prstGeom>
          <a:noFill/>
          <a:ln w="28575">
            <a:solidFill>
              <a:schemeClr val="tx1"/>
            </a:solidFill>
          </a:ln>
        </p:spPr>
        <p:txBody>
          <a:bodyPr wrap="square" rtlCol="0">
            <a:spAutoFit/>
          </a:bodyPr>
          <a:lstStyle/>
          <a:p>
            <a:pPr marL="0" indent="0">
              <a:buNone/>
            </a:pPr>
            <a:r>
              <a:rPr lang="en-US" dirty="0" smtClean="0">
                <a:latin typeface="+mn-lt"/>
              </a:rPr>
              <a:t>Want </a:t>
            </a:r>
            <a:r>
              <a:rPr lang="en-US" dirty="0">
                <a:latin typeface="+mn-lt"/>
              </a:rPr>
              <a:t>to reduce the radius error </a:t>
            </a:r>
            <a:br>
              <a:rPr lang="en-US" dirty="0">
                <a:latin typeface="+mn-lt"/>
              </a:rPr>
            </a:br>
            <a:r>
              <a:rPr lang="en-US" dirty="0">
                <a:latin typeface="+mn-lt"/>
              </a:rPr>
              <a:t>caused by the disturbances.</a:t>
            </a:r>
          </a:p>
          <a:p>
            <a:pPr marL="0" indent="0">
              <a:buNone/>
            </a:pPr>
            <a:endParaRPr lang="en-US" dirty="0">
              <a:latin typeface="+mn-lt"/>
            </a:endParaRPr>
          </a:p>
          <a:p>
            <a:pPr marL="0" indent="0">
              <a:buNone/>
            </a:pPr>
            <a:endParaRPr lang="en-US" dirty="0">
              <a:latin typeface="+mn-lt"/>
            </a:endParaRPr>
          </a:p>
          <a:p>
            <a:pPr marL="0" indent="0">
              <a:buNone/>
            </a:pPr>
            <a:endParaRPr lang="en-US" dirty="0">
              <a:latin typeface="+mn-lt"/>
            </a:endParaRPr>
          </a:p>
          <a:p>
            <a:pPr marL="0" indent="0">
              <a:buNone/>
            </a:pPr>
            <a:r>
              <a:rPr lang="en-US" dirty="0" smtClean="0">
                <a:latin typeface="+mn-lt"/>
              </a:rPr>
              <a:t>Feedback </a:t>
            </a:r>
            <a:r>
              <a:rPr lang="en-US" dirty="0">
                <a:latin typeface="+mn-lt"/>
              </a:rPr>
              <a:t>the radius error to the </a:t>
            </a:r>
            <a:br>
              <a:rPr lang="en-US" dirty="0">
                <a:latin typeface="+mn-lt"/>
              </a:rPr>
            </a:br>
            <a:r>
              <a:rPr lang="en-US" dirty="0">
                <a:latin typeface="+mn-lt"/>
              </a:rPr>
              <a:t>controller, and </a:t>
            </a:r>
            <a:r>
              <a:rPr lang="en-US" dirty="0" smtClean="0">
                <a:latin typeface="+mn-lt"/>
              </a:rPr>
              <a:t>output </a:t>
            </a:r>
            <a:r>
              <a:rPr lang="en-US" dirty="0">
                <a:latin typeface="+mn-lt"/>
              </a:rPr>
              <a:t>the required </a:t>
            </a:r>
            <a:br>
              <a:rPr lang="en-US" dirty="0">
                <a:latin typeface="+mn-lt"/>
              </a:rPr>
            </a:br>
            <a:r>
              <a:rPr lang="en-US" dirty="0" smtClean="0">
                <a:latin typeface="+mn-lt"/>
              </a:rPr>
              <a:t>heading rate </a:t>
            </a:r>
            <a:r>
              <a:rPr lang="en-US" dirty="0">
                <a:latin typeface="+mn-lt"/>
              </a:rPr>
              <a:t>to fix the flight path.</a:t>
            </a:r>
          </a:p>
        </p:txBody>
      </p:sp>
      <p:sp>
        <p:nvSpPr>
          <p:cNvPr id="4" name="Footer Placeholder 3"/>
          <p:cNvSpPr>
            <a:spLocks noGrp="1"/>
          </p:cNvSpPr>
          <p:nvPr>
            <p:ph type="ftr" sz="quarter" idx="10"/>
          </p:nvPr>
        </p:nvSpPr>
        <p:spPr/>
        <p:txBody>
          <a:bodyPr/>
          <a:lstStyle/>
          <a:p>
            <a:pPr>
              <a:defRPr/>
            </a:pPr>
            <a:r>
              <a:rPr lang="en-US" smtClean="0"/>
              <a:t>University of Washington</a:t>
            </a:r>
            <a:endParaRPr lang="en-US" dirty="0"/>
          </a:p>
        </p:txBody>
      </p:sp>
      <p:sp>
        <p:nvSpPr>
          <p:cNvPr id="5" name="Slide Number Placeholder 4"/>
          <p:cNvSpPr>
            <a:spLocks noGrp="1"/>
          </p:cNvSpPr>
          <p:nvPr>
            <p:ph type="sldNum" sz="quarter" idx="11"/>
          </p:nvPr>
        </p:nvSpPr>
        <p:spPr/>
        <p:txBody>
          <a:bodyPr/>
          <a:lstStyle/>
          <a:p>
            <a:pPr>
              <a:defRPr/>
            </a:pPr>
            <a:fld id="{BBEBEA84-E406-4CDC-8025-1CD4F99BB6AE}" type="slidenum">
              <a:rPr lang="en-US" smtClean="0"/>
              <a:pPr>
                <a:defRPr/>
              </a:pPr>
              <a:t>15</a:t>
            </a:fld>
            <a:endParaRPr lang="en-US" dirty="0"/>
          </a:p>
        </p:txBody>
      </p:sp>
    </p:spTree>
    <p:custDataLst>
      <p:tags r:id="rId1"/>
    </p:custDataLst>
    <p:extLst>
      <p:ext uri="{BB962C8B-B14F-4D97-AF65-F5344CB8AC3E}">
        <p14:creationId xmlns:p14="http://schemas.microsoft.com/office/powerpoint/2010/main" val="18114451"/>
      </p:ext>
    </p:extLst>
  </p:cSld>
  <p:clrMapOvr>
    <a:masterClrMapping/>
  </p:clrMapOvr>
  <p:transition advTm="58286"/>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Performance</a:t>
            </a:r>
            <a:endParaRPr lang="en-US" dirty="0"/>
          </a:p>
        </p:txBody>
      </p:sp>
      <p:sp>
        <p:nvSpPr>
          <p:cNvPr id="4" name="Content Placeholder 3"/>
          <p:cNvSpPr>
            <a:spLocks noGrp="1"/>
          </p:cNvSpPr>
          <p:nvPr>
            <p:ph idx="1"/>
          </p:nvPr>
        </p:nvSpPr>
        <p:spPr>
          <a:xfrm>
            <a:off x="237875" y="1047450"/>
            <a:ext cx="3962400" cy="1969168"/>
          </a:xfrm>
        </p:spPr>
        <p:txBody>
          <a:bodyPr>
            <a:noAutofit/>
          </a:bodyPr>
          <a:lstStyle/>
          <a:p>
            <a:pPr marL="0" indent="0">
              <a:buNone/>
            </a:pPr>
            <a:r>
              <a:rPr lang="en-US" sz="2000" b="1" dirty="0" smtClean="0"/>
              <a:t>Example Case:</a:t>
            </a:r>
          </a:p>
          <a:p>
            <a:r>
              <a:rPr lang="en-US" sz="2000" dirty="0" smtClean="0"/>
              <a:t>Constant wind disturbance</a:t>
            </a:r>
          </a:p>
          <a:p>
            <a:pPr lvl="1"/>
            <a:r>
              <a:rPr lang="en-US" sz="1600" dirty="0" smtClean="0"/>
              <a:t>North wind: 10 m/s (~20knot)</a:t>
            </a:r>
          </a:p>
          <a:p>
            <a:pPr lvl="1"/>
            <a:r>
              <a:rPr lang="en-US" sz="1600" dirty="0" smtClean="0"/>
              <a:t>West wind: 10 m/s (~10knot)</a:t>
            </a:r>
          </a:p>
          <a:p>
            <a:r>
              <a:rPr lang="en-US" sz="2000" dirty="0" smtClean="0"/>
              <a:t>Desired orbit: 4000m</a:t>
            </a:r>
          </a:p>
        </p:txBody>
      </p:sp>
      <p:pic>
        <p:nvPicPr>
          <p:cNvPr id="3" name="orbitMovie_N10_Em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706" y="2694329"/>
            <a:ext cx="5224009" cy="3918006"/>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t="1667" b="34720"/>
          <a:stretch/>
        </p:blipFill>
        <p:spPr>
          <a:xfrm>
            <a:off x="5335352" y="1370949"/>
            <a:ext cx="3808648" cy="2053943"/>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87" t="2492" r="209" b="2671"/>
          <a:stretch/>
        </p:blipFill>
        <p:spPr>
          <a:xfrm>
            <a:off x="5335352" y="3606659"/>
            <a:ext cx="3800724" cy="2870425"/>
          </a:xfrm>
          <a:prstGeom prst="rect">
            <a:avLst/>
          </a:prstGeom>
        </p:spPr>
      </p:pic>
      <p:cxnSp>
        <p:nvCxnSpPr>
          <p:cNvPr id="9" name="Straight Arrow Connector 8"/>
          <p:cNvCxnSpPr/>
          <p:nvPr/>
        </p:nvCxnSpPr>
        <p:spPr bwMode="auto">
          <a:xfrm>
            <a:off x="2401294" y="5359179"/>
            <a:ext cx="373711" cy="405517"/>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0" name="TextBox 9"/>
              <p:cNvSpPr txBox="1"/>
              <p:nvPr/>
            </p:nvSpPr>
            <p:spPr>
              <a:xfrm>
                <a:off x="2588149" y="5279664"/>
                <a:ext cx="5055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𝑤</m:t>
                          </m:r>
                        </m:sub>
                      </m:sSub>
                    </m:oMath>
                  </m:oMathPara>
                </a14:m>
                <a:endParaRPr lang="en-US" dirty="0">
                  <a:latin typeface="Calibri" panose="020F0502020204030204"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588149" y="5279664"/>
                <a:ext cx="505588" cy="369332"/>
              </a:xfrm>
              <a:prstGeom prst="rect">
                <a:avLst/>
              </a:prstGeom>
              <a:blipFill rotWithShape="0">
                <a:blip r:embed="rId7"/>
                <a:stretch>
                  <a:fillRect/>
                </a:stretch>
              </a:blipFill>
            </p:spPr>
            <p:txBody>
              <a:bodyPr/>
              <a:lstStyle/>
              <a:p>
                <a:r>
                  <a:rPr lang="en-US">
                    <a:noFill/>
                  </a:rPr>
                  <a:t> </a:t>
                </a:r>
              </a:p>
            </p:txBody>
          </p:sp>
        </mc:Fallback>
      </mc:AlternateContent>
      <p:sp>
        <p:nvSpPr>
          <p:cNvPr id="11" name="Date Placeholder 10"/>
          <p:cNvSpPr>
            <a:spLocks noGrp="1"/>
          </p:cNvSpPr>
          <p:nvPr>
            <p:ph type="dt" sz="half" idx="12"/>
          </p:nvPr>
        </p:nvSpPr>
        <p:spPr/>
        <p:txBody>
          <a:bodyPr/>
          <a:lstStyle/>
          <a:p>
            <a:pPr>
              <a:defRPr/>
            </a:pPr>
            <a:r>
              <a:rPr lang="en-US" smtClean="0"/>
              <a:t>April 19, 2015</a:t>
            </a:r>
            <a:endParaRPr lang="en-US" dirty="0"/>
          </a:p>
        </p:txBody>
      </p:sp>
      <p:sp>
        <p:nvSpPr>
          <p:cNvPr id="12" name="Footer Placeholder 11"/>
          <p:cNvSpPr>
            <a:spLocks noGrp="1"/>
          </p:cNvSpPr>
          <p:nvPr>
            <p:ph type="ftr" sz="quarter" idx="10"/>
          </p:nvPr>
        </p:nvSpPr>
        <p:spPr/>
        <p:txBody>
          <a:bodyPr/>
          <a:lstStyle/>
          <a:p>
            <a:pPr>
              <a:defRPr/>
            </a:pPr>
            <a:r>
              <a:rPr lang="en-US" smtClean="0"/>
              <a:t>University of Washington</a:t>
            </a:r>
            <a:endParaRPr lang="en-US" dirty="0"/>
          </a:p>
        </p:txBody>
      </p:sp>
      <p:sp>
        <p:nvSpPr>
          <p:cNvPr id="13" name="Slide Number Placeholder 12"/>
          <p:cNvSpPr>
            <a:spLocks noGrp="1"/>
          </p:cNvSpPr>
          <p:nvPr>
            <p:ph type="sldNum" sz="quarter" idx="11"/>
          </p:nvPr>
        </p:nvSpPr>
        <p:spPr/>
        <p:txBody>
          <a:bodyPr/>
          <a:lstStyle/>
          <a:p>
            <a:pPr>
              <a:defRPr/>
            </a:pPr>
            <a:fld id="{BBEBEA84-E406-4CDC-8025-1CD4F99BB6AE}" type="slidenum">
              <a:rPr lang="en-US" smtClean="0"/>
              <a:pPr>
                <a:defRPr/>
              </a:pPr>
              <a:t>16</a:t>
            </a:fld>
            <a:endParaRPr lang="en-US" dirty="0"/>
          </a:p>
        </p:txBody>
      </p:sp>
    </p:spTree>
    <p:extLst>
      <p:ext uri="{BB962C8B-B14F-4D97-AF65-F5344CB8AC3E}">
        <p14:creationId xmlns:p14="http://schemas.microsoft.com/office/powerpoint/2010/main" val="304063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4099"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fld id="{0998F0A7-2500-402E-AB89-82C48741AC02}" type="slidenum">
              <a:rPr lang="en-US" altLang="en-US" sz="1200" smtClean="0">
                <a:solidFill>
                  <a:schemeClr val="bg1"/>
                </a:solidFill>
              </a:rPr>
              <a:pPr>
                <a:spcBef>
                  <a:spcPct val="0"/>
                </a:spcBef>
                <a:buClrTx/>
                <a:buSzTx/>
                <a:buFontTx/>
                <a:buNone/>
              </a:pPr>
              <a:t>17</a:t>
            </a:fld>
            <a:endParaRPr lang="en-US" altLang="en-US" sz="1200" smtClean="0">
              <a:solidFill>
                <a:schemeClr val="bg1"/>
              </a:solidFill>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4101" name="Title 2"/>
          <p:cNvSpPr>
            <a:spLocks noGrp="1"/>
          </p:cNvSpPr>
          <p:nvPr>
            <p:ph type="title"/>
          </p:nvPr>
        </p:nvSpPr>
        <p:spPr/>
        <p:txBody>
          <a:bodyPr/>
          <a:lstStyle/>
          <a:p>
            <a:r>
              <a:rPr lang="en-US" altLang="en-US" sz="2800" dirty="0" smtClean="0"/>
              <a:t>Outline</a:t>
            </a:r>
          </a:p>
        </p:txBody>
      </p:sp>
      <p:sp>
        <p:nvSpPr>
          <p:cNvPr id="23" name="Rectangle 3"/>
          <p:cNvSpPr>
            <a:spLocks noChangeArrowheads="1"/>
          </p:cNvSpPr>
          <p:nvPr/>
        </p:nvSpPr>
        <p:spPr bwMode="auto">
          <a:xfrm>
            <a:off x="950191" y="1265140"/>
            <a:ext cx="7025410" cy="384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eaLnBrk="1" hangingPunct="1"/>
            <a:r>
              <a:rPr lang="en-US" altLang="en-US" sz="2000" dirty="0" smtClean="0"/>
              <a:t>Introduction (Chris Lum</a:t>
            </a:r>
          </a:p>
          <a:p>
            <a:pPr eaLnBrk="1" hangingPunct="1"/>
            <a:r>
              <a:rPr lang="en-US" altLang="en-US" sz="2000" dirty="0" smtClean="0"/>
              <a:t>Systems overview (Al Creigh)</a:t>
            </a:r>
          </a:p>
          <a:p>
            <a:pPr eaLnBrk="1" hangingPunct="1"/>
            <a:r>
              <a:rPr lang="en-US" altLang="en-US" sz="2000" dirty="0" smtClean="0"/>
              <a:t>Software modifications</a:t>
            </a:r>
          </a:p>
          <a:p>
            <a:pPr lvl="1"/>
            <a:r>
              <a:rPr lang="en-US" altLang="en-US" sz="1600" dirty="0" smtClean="0"/>
              <a:t>Mission Planner modifications (Keisuke Tsujita)</a:t>
            </a:r>
          </a:p>
          <a:p>
            <a:pPr lvl="1"/>
            <a:r>
              <a:rPr lang="en-US" altLang="en-US" sz="1600" dirty="0" err="1" smtClean="0"/>
              <a:t>Pixhawk</a:t>
            </a:r>
            <a:r>
              <a:rPr lang="en-US" altLang="en-US" sz="1600" dirty="0" smtClean="0"/>
              <a:t> modifications (Gage Winde)</a:t>
            </a:r>
          </a:p>
          <a:p>
            <a:pPr eaLnBrk="1" hangingPunct="1"/>
            <a:r>
              <a:rPr lang="en-US" altLang="en-US" sz="2000" dirty="0" smtClean="0"/>
              <a:t>Orbit controller design (Dai Tsukada)</a:t>
            </a:r>
          </a:p>
          <a:p>
            <a:pPr eaLnBrk="1" hangingPunct="1"/>
            <a:r>
              <a:rPr lang="en-US" altLang="en-US" sz="2000" dirty="0" smtClean="0"/>
              <a:t>CONDOR camera system (Brendan Doyle Wade)</a:t>
            </a:r>
          </a:p>
          <a:p>
            <a:pPr eaLnBrk="1" hangingPunct="1"/>
            <a:r>
              <a:rPr lang="en-US" altLang="en-US" sz="2000" dirty="0" smtClean="0"/>
              <a:t>Image processing</a:t>
            </a:r>
            <a:endParaRPr lang="en-US" altLang="en-US" sz="2000" dirty="0"/>
          </a:p>
          <a:p>
            <a:pPr lvl="1"/>
            <a:r>
              <a:rPr lang="en-US" altLang="en-US" sz="1600" dirty="0" smtClean="0"/>
              <a:t>Computer vision algorithms (Matthew Jones)</a:t>
            </a:r>
            <a:endParaRPr lang="en-US" altLang="en-US" sz="1600" dirty="0"/>
          </a:p>
          <a:p>
            <a:pPr lvl="1"/>
            <a:r>
              <a:rPr lang="en-US" altLang="en-US" sz="1600" dirty="0" smtClean="0"/>
              <a:t>Image processing framework (Henry Qin, Ryan Valach, Justin  Taft)</a:t>
            </a:r>
          </a:p>
          <a:p>
            <a:pPr eaLnBrk="1" hangingPunct="1"/>
            <a:r>
              <a:rPr lang="en-US" altLang="en-US" sz="2000" dirty="0" smtClean="0"/>
              <a:t>Aircraft simulation environment (Daniel Ablog)</a:t>
            </a:r>
          </a:p>
          <a:p>
            <a:pPr eaLnBrk="1" hangingPunct="1"/>
            <a:r>
              <a:rPr lang="en-US" altLang="en-US" sz="2000" dirty="0" smtClean="0"/>
              <a:t>Conclusions and discussion (Chris Lum)</a:t>
            </a:r>
          </a:p>
          <a:p>
            <a:pPr lvl="1"/>
            <a:endParaRPr lang="en-US" altLang="en-US" sz="1600" dirty="0" smtClean="0"/>
          </a:p>
          <a:p>
            <a:pPr lvl="1"/>
            <a:endParaRPr lang="en-US" altLang="en-US" sz="1600" dirty="0"/>
          </a:p>
          <a:p>
            <a:pPr eaLnBrk="1" hangingPunct="1"/>
            <a:endParaRPr lang="en-US" altLang="en-US" sz="2000" dirty="0" smtClean="0"/>
          </a:p>
          <a:p>
            <a:pPr lvl="1"/>
            <a:endParaRPr lang="en-US" altLang="en-US" sz="800" dirty="0"/>
          </a:p>
        </p:txBody>
      </p:sp>
      <p:sp>
        <p:nvSpPr>
          <p:cNvPr id="2" name="Right Arrow 1"/>
          <p:cNvSpPr/>
          <p:nvPr/>
        </p:nvSpPr>
        <p:spPr>
          <a:xfrm>
            <a:off x="158339" y="3029727"/>
            <a:ext cx="791852" cy="311085"/>
          </a:xfrm>
          <a:prstGeom prst="rightArrow">
            <a:avLst/>
          </a:prstGeom>
          <a:solidFill>
            <a:srgbClr val="00FF00"/>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Tree>
    <p:custDataLst>
      <p:tags r:id="rId1"/>
    </p:custDataLst>
    <p:extLst>
      <p:ext uri="{BB962C8B-B14F-4D97-AF65-F5344CB8AC3E}">
        <p14:creationId xmlns:p14="http://schemas.microsoft.com/office/powerpoint/2010/main" val="266354546"/>
      </p:ext>
    </p:extLst>
  </p:cSld>
  <p:clrMapOvr>
    <a:masterClrMapping/>
  </p:clrMapOvr>
  <p:transition advTm="463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1.85185E-6 L -2.77778E-7 0.05046 " pathEditMode="relative" rAng="0" ptsTypes="AA">
                                      <p:cBhvr>
                                        <p:cTn id="6" dur="1000" fill="hold"/>
                                        <p:tgtEl>
                                          <p:spTgt spid="2"/>
                                        </p:tgtEl>
                                        <p:attrNameLst>
                                          <p:attrName>ppt_x</p:attrName>
                                          <p:attrName>ppt_y</p:attrName>
                                        </p:attrNameLst>
                                      </p:cBhvr>
                                      <p:rCtr x="0" y="25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mod="1">
    <p:ext uri="{E180D4A7-C9FB-4DFB-919C-405C955672EB}">
      <p14:showEvtLst xmlns:p14="http://schemas.microsoft.com/office/powerpoint/2010/main">
        <p14:playEvt time="149" objId="5"/>
        <p14:playEvt time="149" objId="6"/>
        <p14:playEvt time="149" objId="4"/>
        <p14:playEvt time="149" objId="7"/>
        <p14:playEvt time="6908" objId="6"/>
        <p14:playEvt time="13640" objId="6"/>
        <p14:playEvt time="20383" objId="6"/>
        <p14:playEvt time="27118" objId="6"/>
        <p14:playEvt time="33852" objId="6"/>
        <p14:playEvt time="40572" objId="6"/>
        <p14:playEvt time="45255" objId="7"/>
        <p14:stopEvt time="46380" objId="4"/>
        <p14:stopEvt time="46380" objId="5"/>
        <p14:stopEvt time="46380" objId="6"/>
        <p14:stopEvt time="46380" objId="7"/>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12" name="Slide Number Placeholder 5"/>
          <p:cNvSpPr>
            <a:spLocks noGrp="1"/>
          </p:cNvSpPr>
          <p:nvPr>
            <p:ph type="sldNum" sz="quarter" idx="11"/>
          </p:nvPr>
        </p:nvSpPr>
        <p:spPr/>
        <p:txBody>
          <a:bodyP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fld id="{95F32AC4-A085-4BD4-AE80-2E5CE0A5C704}" type="slidenum">
              <a:rPr lang="en-US">
                <a:solidFill>
                  <a:schemeClr val="bg1"/>
                </a:solidFill>
                <a:latin typeface="Arial" panose="020B0604020202020204" pitchFamily="34" charset="0"/>
              </a:rPr>
              <a:pPr eaLnBrk="1" hangingPunct="1"/>
              <a:t>18</a:t>
            </a:fld>
            <a:endParaRPr lang="en-US" dirty="0">
              <a:solidFill>
                <a:schemeClr val="bg1"/>
              </a:solidFill>
              <a:latin typeface="Arial" panose="020B0604020202020204" pitchFamily="34" charset="0"/>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5125" name="Title 2"/>
          <p:cNvSpPr>
            <a:spLocks noGrp="1"/>
          </p:cNvSpPr>
          <p:nvPr>
            <p:ph type="title"/>
          </p:nvPr>
        </p:nvSpPr>
        <p:spPr/>
        <p:txBody>
          <a:bodyPr/>
          <a:lstStyle/>
          <a:p>
            <a:r>
              <a:rPr lang="en-US" sz="2800" dirty="0" smtClean="0"/>
              <a:t>3D Printed Camera Gimbal</a:t>
            </a:r>
            <a:endParaRPr lang="en-US" sz="2800" dirty="0" smtClean="0"/>
          </a:p>
        </p:txBody>
      </p:sp>
      <p:pic>
        <p:nvPicPr>
          <p:cNvPr id="17"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4063" y="1306801"/>
            <a:ext cx="8815874" cy="5069380"/>
          </a:xfrm>
        </p:spPr>
      </p:pic>
    </p:spTree>
    <p:custDataLst>
      <p:tags r:id="rId1"/>
    </p:custDataLst>
    <p:extLst>
      <p:ext uri="{BB962C8B-B14F-4D97-AF65-F5344CB8AC3E}">
        <p14:creationId xmlns:p14="http://schemas.microsoft.com/office/powerpoint/2010/main" val="1822086407"/>
      </p:ext>
    </p:extLst>
  </p:cSld>
  <p:clrMapOvr>
    <a:masterClrMapping/>
  </p:clrMapOvr>
  <p:transition advTm="2271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12" name="Slide Number Placeholder 5"/>
          <p:cNvSpPr>
            <a:spLocks noGrp="1"/>
          </p:cNvSpPr>
          <p:nvPr>
            <p:ph type="sldNum" sz="quarter" idx="11"/>
          </p:nvPr>
        </p:nvSpPr>
        <p:spPr/>
        <p:txBody>
          <a:bodyP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fld id="{95F32AC4-A085-4BD4-AE80-2E5CE0A5C704}" type="slidenum">
              <a:rPr lang="en-US">
                <a:solidFill>
                  <a:schemeClr val="bg1"/>
                </a:solidFill>
                <a:latin typeface="Arial" panose="020B0604020202020204" pitchFamily="34" charset="0"/>
              </a:rPr>
              <a:pPr eaLnBrk="1" hangingPunct="1"/>
              <a:t>19</a:t>
            </a:fld>
            <a:endParaRPr lang="en-US" dirty="0">
              <a:solidFill>
                <a:schemeClr val="bg1"/>
              </a:solidFill>
              <a:latin typeface="Arial" panose="020B0604020202020204" pitchFamily="34" charset="0"/>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5125" name="Title 2"/>
          <p:cNvSpPr>
            <a:spLocks noGrp="1"/>
          </p:cNvSpPr>
          <p:nvPr>
            <p:ph type="title"/>
          </p:nvPr>
        </p:nvSpPr>
        <p:spPr/>
        <p:txBody>
          <a:bodyPr/>
          <a:lstStyle/>
          <a:p>
            <a:r>
              <a:rPr lang="en-US" sz="2800" dirty="0" smtClean="0"/>
              <a:t>Purpose and Features</a:t>
            </a:r>
            <a:endParaRPr lang="en-US" sz="2800" dirty="0" smtClean="0"/>
          </a:p>
        </p:txBody>
      </p:sp>
      <p:sp>
        <p:nvSpPr>
          <p:cNvPr id="6" name="Content Placeholder 2"/>
          <p:cNvSpPr>
            <a:spLocks noGrp="1"/>
          </p:cNvSpPr>
          <p:nvPr>
            <p:ph idx="1"/>
          </p:nvPr>
        </p:nvSpPr>
        <p:spPr>
          <a:xfrm>
            <a:off x="177018" y="1563687"/>
            <a:ext cx="8488679" cy="4351338"/>
          </a:xfrm>
        </p:spPr>
        <p:txBody>
          <a:bodyPr/>
          <a:lstStyle/>
          <a:p>
            <a:r>
              <a:rPr lang="en-US" dirty="0" smtClean="0"/>
              <a:t>Mount a high resolution camera to Skywalker 1900 platform</a:t>
            </a:r>
          </a:p>
          <a:p>
            <a:endParaRPr lang="en-US" dirty="0"/>
          </a:p>
          <a:p>
            <a:r>
              <a:rPr lang="en-US" dirty="0" smtClean="0"/>
              <a:t>360 degrees pan, 100 degrees tilt</a:t>
            </a:r>
          </a:p>
          <a:p>
            <a:endParaRPr lang="en-US" dirty="0"/>
          </a:p>
          <a:p>
            <a:r>
              <a:rPr lang="en-US" dirty="0" smtClean="0"/>
              <a:t>Deploy during flight and retract for landing</a:t>
            </a:r>
          </a:p>
          <a:p>
            <a:endParaRPr lang="en-US" dirty="0"/>
          </a:p>
          <a:p>
            <a:r>
              <a:rPr lang="en-US" dirty="0" smtClean="0"/>
              <a:t>3D printing enabled a compact and rugged design </a:t>
            </a:r>
            <a:endParaRPr lang="en-US" dirty="0"/>
          </a:p>
        </p:txBody>
      </p:sp>
    </p:spTree>
    <p:custDataLst>
      <p:tags r:id="rId1"/>
    </p:custDataLst>
    <p:extLst>
      <p:ext uri="{BB962C8B-B14F-4D97-AF65-F5344CB8AC3E}">
        <p14:creationId xmlns:p14="http://schemas.microsoft.com/office/powerpoint/2010/main" val="402921700"/>
      </p:ext>
    </p:extLst>
  </p:cSld>
  <p:clrMapOvr>
    <a:masterClrMapping/>
  </p:clrMapOvr>
  <p:transition advTm="2271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smtClean="0"/>
              <a:t>Team Introduction</a:t>
            </a:r>
          </a:p>
        </p:txBody>
      </p:sp>
      <p:pic>
        <p:nvPicPr>
          <p:cNvPr id="8195" name="Picture 8"/>
          <p:cNvPicPr>
            <a:picLocks noChangeAspect="1" noChangeArrowheads="1"/>
          </p:cNvPicPr>
          <p:nvPr/>
        </p:nvPicPr>
        <p:blipFill>
          <a:blip r:embed="rId4">
            <a:extLst>
              <a:ext uri="{28A0092B-C50C-407E-A947-70E740481C1C}">
                <a14:useLocalDpi xmlns:a14="http://schemas.microsoft.com/office/drawing/2010/main" val="0"/>
              </a:ext>
            </a:extLst>
          </a:blip>
          <a:srcRect l="12492" r="11545" b="11404"/>
          <a:stretch>
            <a:fillRect/>
          </a:stretch>
        </p:blipFill>
        <p:spPr bwMode="auto">
          <a:xfrm>
            <a:off x="1250265" y="3166765"/>
            <a:ext cx="1189038"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5413" y="2771775"/>
            <a:ext cx="1292226" cy="400050"/>
          </a:xfrm>
          <a:prstGeom prst="rect">
            <a:avLst/>
          </a:prstGeom>
          <a:noFill/>
        </p:spPr>
        <p:txBody>
          <a:bodyPr>
            <a:spAutoFit/>
          </a:bodyPr>
          <a:lstStyle/>
          <a:p>
            <a:pPr algn="ctr">
              <a:defRPr/>
            </a:pPr>
            <a:r>
              <a:rPr lang="en-US" sz="1000" dirty="0">
                <a:latin typeface="+mj-lt"/>
              </a:rPr>
              <a:t>Christopher Lum</a:t>
            </a:r>
          </a:p>
          <a:p>
            <a:pPr algn="ctr">
              <a:defRPr/>
            </a:pPr>
            <a:r>
              <a:rPr lang="en-US" sz="1000" dirty="0">
                <a:latin typeface="+mj-lt"/>
              </a:rPr>
              <a:t>Research Scientist</a:t>
            </a:r>
          </a:p>
        </p:txBody>
      </p:sp>
      <p:sp>
        <p:nvSpPr>
          <p:cNvPr id="21" name="TextBox 20"/>
          <p:cNvSpPr txBox="1"/>
          <p:nvPr/>
        </p:nvSpPr>
        <p:spPr>
          <a:xfrm>
            <a:off x="2241177" y="2758650"/>
            <a:ext cx="1309688" cy="400050"/>
          </a:xfrm>
          <a:prstGeom prst="rect">
            <a:avLst/>
          </a:prstGeom>
          <a:noFill/>
        </p:spPr>
        <p:txBody>
          <a:bodyPr>
            <a:spAutoFit/>
          </a:bodyPr>
          <a:lstStyle/>
          <a:p>
            <a:pPr algn="ctr">
              <a:defRPr/>
            </a:pPr>
            <a:r>
              <a:rPr lang="en-US" sz="1000" dirty="0" smtClean="0">
                <a:latin typeface="+mj-lt"/>
              </a:rPr>
              <a:t>Cory Hage</a:t>
            </a:r>
            <a:endParaRPr lang="en-US" sz="1000" dirty="0">
              <a:latin typeface="+mj-lt"/>
            </a:endParaRPr>
          </a:p>
          <a:p>
            <a:pPr algn="ctr">
              <a:defRPr/>
            </a:pPr>
            <a:r>
              <a:rPr lang="en-US" sz="1000" dirty="0">
                <a:latin typeface="+mj-lt"/>
              </a:rPr>
              <a:t>Masters Student</a:t>
            </a:r>
          </a:p>
        </p:txBody>
      </p:sp>
      <p:pic>
        <p:nvPicPr>
          <p:cNvPr id="8206" name="Picture 17"/>
          <p:cNvPicPr>
            <a:picLocks noChangeAspect="1" noChangeArrowheads="1"/>
          </p:cNvPicPr>
          <p:nvPr/>
        </p:nvPicPr>
        <p:blipFill>
          <a:blip r:embed="rId5">
            <a:extLst>
              <a:ext uri="{28A0092B-C50C-407E-A947-70E740481C1C}">
                <a14:useLocalDpi xmlns:a14="http://schemas.microsoft.com/office/drawing/2010/main" val="0"/>
              </a:ext>
            </a:extLst>
          </a:blip>
          <a:srcRect l="17776" r="20856" b="46916"/>
          <a:stretch>
            <a:fillRect/>
          </a:stretch>
        </p:blipFill>
        <p:spPr bwMode="auto">
          <a:xfrm>
            <a:off x="6671965" y="1224774"/>
            <a:ext cx="1154112" cy="148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6716080" y="2713036"/>
            <a:ext cx="998537" cy="400050"/>
          </a:xfrm>
          <a:prstGeom prst="rect">
            <a:avLst/>
          </a:prstGeom>
          <a:noFill/>
        </p:spPr>
        <p:txBody>
          <a:bodyPr>
            <a:spAutoFit/>
          </a:bodyPr>
          <a:lstStyle/>
          <a:p>
            <a:pPr algn="ctr">
              <a:defRPr/>
            </a:pPr>
            <a:r>
              <a:rPr lang="en-US" sz="1000" dirty="0">
                <a:latin typeface="+mj-lt"/>
              </a:rPr>
              <a:t>Al Creigh</a:t>
            </a:r>
          </a:p>
          <a:p>
            <a:pPr algn="ctr">
              <a:defRPr/>
            </a:pPr>
            <a:r>
              <a:rPr lang="en-US" sz="1000" dirty="0" smtClean="0">
                <a:latin typeface="+mj-lt"/>
              </a:rPr>
              <a:t>Senior</a:t>
            </a:r>
            <a:endParaRPr lang="en-US" sz="1000" dirty="0">
              <a:latin typeface="+mj-lt"/>
            </a:endParaRPr>
          </a:p>
        </p:txBody>
      </p:sp>
      <p:sp>
        <p:nvSpPr>
          <p:cNvPr id="29" name="TextBox 28"/>
          <p:cNvSpPr txBox="1"/>
          <p:nvPr/>
        </p:nvSpPr>
        <p:spPr>
          <a:xfrm>
            <a:off x="1274078" y="4641552"/>
            <a:ext cx="996950" cy="400050"/>
          </a:xfrm>
          <a:prstGeom prst="rect">
            <a:avLst/>
          </a:prstGeom>
          <a:noFill/>
        </p:spPr>
        <p:txBody>
          <a:bodyPr>
            <a:spAutoFit/>
          </a:bodyPr>
          <a:lstStyle/>
          <a:p>
            <a:pPr algn="ctr">
              <a:defRPr/>
            </a:pPr>
            <a:r>
              <a:rPr lang="en-US" sz="1000" dirty="0">
                <a:latin typeface="+mj-lt"/>
              </a:rPr>
              <a:t>Daniel Ablog</a:t>
            </a:r>
          </a:p>
          <a:p>
            <a:pPr algn="ctr">
              <a:defRPr/>
            </a:pPr>
            <a:r>
              <a:rPr lang="en-US" sz="1000" dirty="0" smtClean="0">
                <a:latin typeface="+mj-lt"/>
              </a:rPr>
              <a:t>Senior</a:t>
            </a:r>
            <a:endParaRPr lang="en-US" sz="1000" dirty="0">
              <a:latin typeface="+mj-lt"/>
            </a:endParaRPr>
          </a:p>
        </p:txBody>
      </p:sp>
      <p:sp>
        <p:nvSpPr>
          <p:cNvPr id="30" name="TextBox 29"/>
          <p:cNvSpPr txBox="1"/>
          <p:nvPr/>
        </p:nvSpPr>
        <p:spPr>
          <a:xfrm>
            <a:off x="1750286" y="6293881"/>
            <a:ext cx="876300" cy="400050"/>
          </a:xfrm>
          <a:prstGeom prst="rect">
            <a:avLst/>
          </a:prstGeom>
          <a:noFill/>
        </p:spPr>
        <p:txBody>
          <a:bodyPr>
            <a:spAutoFit/>
          </a:bodyPr>
          <a:lstStyle/>
          <a:p>
            <a:pPr algn="ctr">
              <a:defRPr/>
            </a:pPr>
            <a:r>
              <a:rPr lang="en-US" sz="1000" dirty="0">
                <a:latin typeface="+mj-lt"/>
              </a:rPr>
              <a:t>Henry Qin</a:t>
            </a:r>
          </a:p>
          <a:p>
            <a:pPr algn="ctr">
              <a:defRPr/>
            </a:pPr>
            <a:r>
              <a:rPr lang="en-US" sz="1000" dirty="0" smtClean="0">
                <a:latin typeface="+mj-lt"/>
              </a:rPr>
              <a:t>Junior</a:t>
            </a:r>
            <a:endParaRPr lang="en-US" sz="1000" dirty="0">
              <a:latin typeface="+mj-lt"/>
            </a:endParaRPr>
          </a:p>
        </p:txBody>
      </p:sp>
      <p:sp>
        <p:nvSpPr>
          <p:cNvPr id="32" name="TextBox 31"/>
          <p:cNvSpPr txBox="1"/>
          <p:nvPr/>
        </p:nvSpPr>
        <p:spPr>
          <a:xfrm>
            <a:off x="-104545" y="4626912"/>
            <a:ext cx="1268412" cy="400050"/>
          </a:xfrm>
          <a:prstGeom prst="rect">
            <a:avLst/>
          </a:prstGeom>
          <a:noFill/>
        </p:spPr>
        <p:txBody>
          <a:bodyPr>
            <a:spAutoFit/>
          </a:bodyPr>
          <a:lstStyle/>
          <a:p>
            <a:pPr algn="ctr">
              <a:defRPr/>
            </a:pPr>
            <a:r>
              <a:rPr lang="en-US" sz="1000" dirty="0">
                <a:latin typeface="+mj-lt"/>
              </a:rPr>
              <a:t>Keisuke </a:t>
            </a:r>
            <a:r>
              <a:rPr lang="en-US" sz="1000" dirty="0" err="1">
                <a:latin typeface="+mj-lt"/>
              </a:rPr>
              <a:t>Tsujita</a:t>
            </a:r>
            <a:endParaRPr lang="en-US" sz="1000" dirty="0">
              <a:latin typeface="+mj-lt"/>
            </a:endParaRPr>
          </a:p>
          <a:p>
            <a:pPr algn="ctr">
              <a:defRPr/>
            </a:pPr>
            <a:r>
              <a:rPr lang="en-US" sz="1000" dirty="0" smtClean="0">
                <a:latin typeface="+mj-lt"/>
              </a:rPr>
              <a:t>Senior</a:t>
            </a:r>
            <a:endParaRPr lang="en-US" sz="1000" dirty="0">
              <a:latin typeface="+mj-lt"/>
            </a:endParaRPr>
          </a:p>
        </p:txBody>
      </p:sp>
      <p:pic>
        <p:nvPicPr>
          <p:cNvPr id="8214" name="Picture 26"/>
          <p:cNvPicPr>
            <a:picLocks noChangeAspect="1" noChangeArrowheads="1"/>
          </p:cNvPicPr>
          <p:nvPr/>
        </p:nvPicPr>
        <p:blipFill>
          <a:blip r:embed="rId6">
            <a:extLst>
              <a:ext uri="{28A0092B-C50C-407E-A947-70E740481C1C}">
                <a14:useLocalDpi xmlns:a14="http://schemas.microsoft.com/office/drawing/2010/main" val="0"/>
              </a:ext>
            </a:extLst>
          </a:blip>
          <a:srcRect l="19122" t="20909" r="26541" b="44565"/>
          <a:stretch>
            <a:fillRect/>
          </a:stretch>
        </p:blipFill>
        <p:spPr bwMode="auto">
          <a:xfrm>
            <a:off x="1700529" y="4990768"/>
            <a:ext cx="1150937"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5" name="Picture 29"/>
          <p:cNvPicPr>
            <a:picLocks noChangeAspect="1" noChangeArrowheads="1"/>
          </p:cNvPicPr>
          <p:nvPr/>
        </p:nvPicPr>
        <p:blipFill>
          <a:blip r:embed="rId7">
            <a:extLst>
              <a:ext uri="{28A0092B-C50C-407E-A947-70E740481C1C}">
                <a14:useLocalDpi xmlns:a14="http://schemas.microsoft.com/office/drawing/2010/main" val="0"/>
              </a:ext>
            </a:extLst>
          </a:blip>
          <a:srcRect l="21870" t="20464" r="26573" b="44157"/>
          <a:stretch>
            <a:fillRect/>
          </a:stretch>
        </p:blipFill>
        <p:spPr bwMode="auto">
          <a:xfrm>
            <a:off x="-42633" y="3152125"/>
            <a:ext cx="1182688"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1158875" y="2761821"/>
            <a:ext cx="1112838" cy="400110"/>
          </a:xfrm>
          <a:prstGeom prst="rect">
            <a:avLst/>
          </a:prstGeom>
          <a:noFill/>
        </p:spPr>
        <p:txBody>
          <a:bodyPr wrap="square">
            <a:spAutoFit/>
          </a:bodyPr>
          <a:lstStyle/>
          <a:p>
            <a:pPr algn="ctr">
              <a:defRPr/>
            </a:pPr>
            <a:r>
              <a:rPr lang="en-US" sz="1000" dirty="0">
                <a:latin typeface="+mj-lt"/>
              </a:rPr>
              <a:t>Dai Tsukada</a:t>
            </a:r>
          </a:p>
          <a:p>
            <a:pPr algn="ctr">
              <a:defRPr/>
            </a:pPr>
            <a:r>
              <a:rPr lang="en-US" sz="1000" dirty="0" smtClean="0">
                <a:latin typeface="+mj-lt"/>
              </a:rPr>
              <a:t>Masters Student</a:t>
            </a:r>
            <a:endParaRPr lang="en-US" sz="1000" dirty="0">
              <a:latin typeface="+mj-lt"/>
            </a:endParaRPr>
          </a:p>
        </p:txBody>
      </p:sp>
      <p:pic>
        <p:nvPicPr>
          <p:cNvPr id="8220" name="Picture 33"/>
          <p:cNvPicPr>
            <a:picLocks noChangeAspect="1" noChangeArrowheads="1"/>
          </p:cNvPicPr>
          <p:nvPr/>
        </p:nvPicPr>
        <p:blipFill>
          <a:blip r:embed="rId8">
            <a:extLst>
              <a:ext uri="{28A0092B-C50C-407E-A947-70E740481C1C}">
                <a14:useLocalDpi xmlns:a14="http://schemas.microsoft.com/office/drawing/2010/main" val="0"/>
              </a:ext>
            </a:extLst>
          </a:blip>
          <a:srcRect l="16019" t="3671" r="19879" b="26575"/>
          <a:stretch>
            <a:fillRect/>
          </a:stretch>
        </p:blipFill>
        <p:spPr bwMode="auto">
          <a:xfrm>
            <a:off x="1223963" y="1196546"/>
            <a:ext cx="1047750" cy="1506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21" name="Picture 34" descr="D:\lum\html\development_files\development_files_website_professional\lum_portrai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213" y="1157289"/>
            <a:ext cx="1029788" cy="15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Date Placeholder 5"/>
          <p:cNvSpPr>
            <a:spLocks noGrp="1"/>
          </p:cNvSpPr>
          <p:nvPr>
            <p:ph type="dt" sz="quarter" idx="12"/>
          </p:nvPr>
        </p:nvSpPr>
        <p:spPr/>
        <p:txBody>
          <a:bodyPr/>
          <a:lstStyle/>
          <a:p>
            <a:pPr>
              <a:defRPr/>
            </a:pPr>
            <a:r>
              <a:rPr lang="en-US" smtClean="0"/>
              <a:t>April 19, 2015</a:t>
            </a:r>
            <a:endParaRPr lang="en-US" dirty="0"/>
          </a:p>
        </p:txBody>
      </p:sp>
      <p:sp>
        <p:nvSpPr>
          <p:cNvPr id="8228" name="Footer Placeholder 3"/>
          <p:cNvSpPr txBox="1">
            <a:spLocks/>
          </p:cNvSpPr>
          <p:nvPr/>
        </p:nvSpPr>
        <p:spPr bwMode="auto">
          <a:xfrm>
            <a:off x="2438400" y="6629400"/>
            <a:ext cx="4267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1200" b="1">
                <a:solidFill>
                  <a:schemeClr val="bg1"/>
                </a:solidFill>
              </a:rPr>
              <a:t>University of Washington</a:t>
            </a:r>
          </a:p>
        </p:txBody>
      </p:sp>
      <p:sp>
        <p:nvSpPr>
          <p:cNvPr id="8229" name="Slide Number Placeholder 4"/>
          <p:cNvSpPr txBox="1">
            <a:spLocks/>
          </p:cNvSpPr>
          <p:nvPr/>
        </p:nvSpPr>
        <p:spPr bwMode="auto">
          <a:xfrm>
            <a:off x="6934200" y="6629400"/>
            <a:ext cx="2133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r" eaLnBrk="1" hangingPunct="1">
              <a:spcBef>
                <a:spcPct val="0"/>
              </a:spcBef>
              <a:buClrTx/>
              <a:buSzTx/>
              <a:buFontTx/>
              <a:buNone/>
            </a:pPr>
            <a:fld id="{8398D56F-BC22-4255-9671-3F1231EC4D0A}" type="slidenum">
              <a:rPr lang="en-US" altLang="en-US" sz="1200">
                <a:solidFill>
                  <a:schemeClr val="bg1"/>
                </a:solidFill>
              </a:rPr>
              <a:pPr algn="r" eaLnBrk="1" hangingPunct="1">
                <a:spcBef>
                  <a:spcPct val="0"/>
                </a:spcBef>
                <a:buClrTx/>
                <a:buSzTx/>
                <a:buFontTx/>
                <a:buNone/>
              </a:pPr>
              <a:t>2</a:t>
            </a:fld>
            <a:endParaRPr lang="en-US" altLang="en-US" sz="1200">
              <a:solidFill>
                <a:schemeClr val="bg1"/>
              </a:solidFill>
            </a:endParaRPr>
          </a:p>
        </p:txBody>
      </p:sp>
      <p:sp>
        <p:nvSpPr>
          <p:cNvPr id="3" name="Footer Placeholder 2"/>
          <p:cNvSpPr>
            <a:spLocks noGrp="1"/>
          </p:cNvSpPr>
          <p:nvPr>
            <p:ph type="ftr" sz="quarter" idx="10"/>
          </p:nvPr>
        </p:nvSpPr>
        <p:spPr/>
        <p:txBody>
          <a:bodyPr/>
          <a:lstStyle/>
          <a:p>
            <a:pPr>
              <a:defRPr/>
            </a:pPr>
            <a:r>
              <a:rPr lang="en-US" smtClean="0"/>
              <a:t>University of Washington</a:t>
            </a:r>
            <a:endParaRPr lang="en-US"/>
          </a:p>
        </p:txBody>
      </p:sp>
      <p:sp>
        <p:nvSpPr>
          <p:cNvPr id="4" name="Slide Number Placeholder 3"/>
          <p:cNvSpPr>
            <a:spLocks noGrp="1"/>
          </p:cNvSpPr>
          <p:nvPr>
            <p:ph type="sldNum" sz="quarter" idx="11"/>
          </p:nvPr>
        </p:nvSpPr>
        <p:spPr/>
        <p:txBody>
          <a:bodyPr/>
          <a:lstStyle/>
          <a:p>
            <a:pPr>
              <a:defRPr/>
            </a:pPr>
            <a:fld id="{99004FE0-DFB1-4E29-9AF3-69391FC505A7}" type="slidenum">
              <a:rPr lang="en-US" smtClean="0"/>
              <a:pPr>
                <a:defRPr/>
              </a:pPr>
              <a:t>2</a:t>
            </a:fld>
            <a:endParaRPr lang="en-US"/>
          </a:p>
        </p:txBody>
      </p:sp>
      <p:sp>
        <p:nvSpPr>
          <p:cNvPr id="46" name="TextBox 40"/>
          <p:cNvSpPr txBox="1">
            <a:spLocks noChangeArrowheads="1"/>
          </p:cNvSpPr>
          <p:nvPr/>
        </p:nvSpPr>
        <p:spPr bwMode="auto">
          <a:xfrm>
            <a:off x="7467051" y="2704263"/>
            <a:ext cx="17493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1000" dirty="0" smtClean="0"/>
              <a:t>Aleksandr Tereshchenkov</a:t>
            </a:r>
            <a:endParaRPr lang="en-US" altLang="en-US" sz="1000" dirty="0"/>
          </a:p>
          <a:p>
            <a:pPr algn="ctr" eaLnBrk="1" hangingPunct="1">
              <a:spcBef>
                <a:spcPct val="0"/>
              </a:spcBef>
              <a:buClrTx/>
              <a:buSzTx/>
              <a:buFontTx/>
              <a:buNone/>
            </a:pPr>
            <a:r>
              <a:rPr lang="en-US" altLang="en-US" sz="1000" dirty="0" smtClean="0"/>
              <a:t>Senior</a:t>
            </a:r>
            <a:endParaRPr lang="en-US" altLang="en-US" sz="1000" dirty="0"/>
          </a:p>
        </p:txBody>
      </p:sp>
      <p:sp>
        <p:nvSpPr>
          <p:cNvPr id="47" name="TextBox 40"/>
          <p:cNvSpPr txBox="1">
            <a:spLocks noChangeArrowheads="1"/>
          </p:cNvSpPr>
          <p:nvPr/>
        </p:nvSpPr>
        <p:spPr bwMode="auto">
          <a:xfrm>
            <a:off x="2833022" y="6235923"/>
            <a:ext cx="10604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1000" dirty="0" smtClean="0"/>
              <a:t>Ryan </a:t>
            </a:r>
            <a:r>
              <a:rPr lang="en-US" altLang="en-US" sz="1000" dirty="0" err="1" smtClean="0"/>
              <a:t>Valach</a:t>
            </a:r>
            <a:endParaRPr lang="en-US" altLang="en-US" sz="1000" dirty="0" smtClean="0"/>
          </a:p>
          <a:p>
            <a:pPr algn="ctr" eaLnBrk="1" hangingPunct="1">
              <a:spcBef>
                <a:spcPct val="0"/>
              </a:spcBef>
              <a:buClrTx/>
              <a:buSzTx/>
              <a:buFontTx/>
              <a:buNone/>
            </a:pPr>
            <a:r>
              <a:rPr lang="en-US" altLang="en-US" sz="1000" dirty="0" smtClean="0"/>
              <a:t>Junior</a:t>
            </a:r>
            <a:endParaRPr lang="en-US" altLang="en-US" sz="1000" dirty="0"/>
          </a:p>
        </p:txBody>
      </p:sp>
      <p:pic>
        <p:nvPicPr>
          <p:cNvPr id="3074"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85572" y="4990767"/>
            <a:ext cx="999165" cy="1315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68077" y="1239482"/>
            <a:ext cx="1090842" cy="1532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5505790" y="2682082"/>
            <a:ext cx="1309688" cy="400050"/>
          </a:xfrm>
          <a:prstGeom prst="rect">
            <a:avLst/>
          </a:prstGeom>
          <a:noFill/>
        </p:spPr>
        <p:txBody>
          <a:bodyPr>
            <a:spAutoFit/>
          </a:bodyPr>
          <a:lstStyle/>
          <a:p>
            <a:pPr algn="ctr">
              <a:defRPr/>
            </a:pPr>
            <a:r>
              <a:rPr lang="en-US" sz="1000" dirty="0" smtClean="0">
                <a:latin typeface="+mj-lt"/>
              </a:rPr>
              <a:t>Gage Winde</a:t>
            </a:r>
            <a:endParaRPr lang="en-US" sz="1000" dirty="0">
              <a:latin typeface="+mj-lt"/>
            </a:endParaRPr>
          </a:p>
          <a:p>
            <a:pPr algn="ctr">
              <a:defRPr/>
            </a:pPr>
            <a:r>
              <a:rPr lang="en-US" sz="1000" dirty="0">
                <a:latin typeface="+mj-lt"/>
              </a:rPr>
              <a:t>Masters Student</a:t>
            </a:r>
          </a:p>
        </p:txBody>
      </p:sp>
      <p:sp>
        <p:nvSpPr>
          <p:cNvPr id="37" name="TextBox 36"/>
          <p:cNvSpPr txBox="1"/>
          <p:nvPr/>
        </p:nvSpPr>
        <p:spPr>
          <a:xfrm>
            <a:off x="3341964" y="2741264"/>
            <a:ext cx="1309688" cy="400050"/>
          </a:xfrm>
          <a:prstGeom prst="rect">
            <a:avLst/>
          </a:prstGeom>
          <a:noFill/>
        </p:spPr>
        <p:txBody>
          <a:bodyPr>
            <a:spAutoFit/>
          </a:bodyPr>
          <a:lstStyle/>
          <a:p>
            <a:pPr algn="ctr">
              <a:defRPr/>
            </a:pPr>
            <a:r>
              <a:rPr lang="en-US" sz="1000" dirty="0" smtClean="0">
                <a:latin typeface="+mj-lt"/>
              </a:rPr>
              <a:t>Hao Ruan</a:t>
            </a:r>
            <a:endParaRPr lang="en-US" sz="1000" dirty="0">
              <a:latin typeface="+mj-lt"/>
            </a:endParaRPr>
          </a:p>
          <a:p>
            <a:pPr algn="ctr">
              <a:defRPr/>
            </a:pPr>
            <a:r>
              <a:rPr lang="en-US" sz="1000" dirty="0">
                <a:latin typeface="+mj-lt"/>
              </a:rPr>
              <a:t>Masters Student</a:t>
            </a:r>
          </a:p>
        </p:txBody>
      </p:sp>
      <p:pic>
        <p:nvPicPr>
          <p:cNvPr id="1026" name="Picture 2" descr="hung"/>
          <p:cNvPicPr>
            <a:picLocks noChangeAspect="1" noChangeArrowheads="1"/>
          </p:cNvPicPr>
          <p:nvPr/>
        </p:nvPicPr>
        <p:blipFill>
          <a:blip r:embed="rId12" cstate="print">
            <a:extLst>
              <a:ext uri="{28A0092B-C50C-407E-A947-70E740481C1C}">
                <a14:useLocalDpi xmlns:a14="http://schemas.microsoft.com/office/drawing/2010/main" val="0"/>
              </a:ext>
            </a:extLst>
          </a:blip>
          <a:srcRect l="4910" r="15625"/>
          <a:stretch>
            <a:fillRect/>
          </a:stretch>
        </p:blipFill>
        <p:spPr bwMode="auto">
          <a:xfrm>
            <a:off x="4554738" y="1196546"/>
            <a:ext cx="1127898" cy="147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p:cNvSpPr txBox="1"/>
          <p:nvPr/>
        </p:nvSpPr>
        <p:spPr>
          <a:xfrm>
            <a:off x="4476156" y="2701970"/>
            <a:ext cx="1309688" cy="400050"/>
          </a:xfrm>
          <a:prstGeom prst="rect">
            <a:avLst/>
          </a:prstGeom>
          <a:noFill/>
        </p:spPr>
        <p:txBody>
          <a:bodyPr>
            <a:spAutoFit/>
          </a:bodyPr>
          <a:lstStyle/>
          <a:p>
            <a:pPr algn="ctr">
              <a:defRPr/>
            </a:pPr>
            <a:r>
              <a:rPr lang="en-US" sz="1000" dirty="0" smtClean="0">
                <a:latin typeface="+mj-lt"/>
              </a:rPr>
              <a:t>Jason Hung</a:t>
            </a:r>
            <a:endParaRPr lang="en-US" sz="1000" dirty="0">
              <a:latin typeface="+mj-lt"/>
            </a:endParaRPr>
          </a:p>
          <a:p>
            <a:pPr algn="ctr">
              <a:defRPr/>
            </a:pPr>
            <a:r>
              <a:rPr lang="en-US" sz="1000" dirty="0">
                <a:latin typeface="+mj-lt"/>
              </a:rPr>
              <a:t>Masters Student</a:t>
            </a:r>
          </a:p>
        </p:txBody>
      </p:sp>
      <p:pic>
        <p:nvPicPr>
          <p:cNvPr id="1027" name="Picture 3" descr="hag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315462" y="1164460"/>
            <a:ext cx="1261555" cy="154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9" descr="C:\Users\Christopher\AppData\Local\Microsoft\Windows\INetCache\Content.Word\ruan.jpg"/>
          <p:cNvPicPr/>
          <p:nvPr/>
        </p:nvPicPr>
        <p:blipFill>
          <a:blip r:embed="rId14">
            <a:extLst>
              <a:ext uri="{28A0092B-C50C-407E-A947-70E740481C1C}">
                <a14:useLocalDpi xmlns:a14="http://schemas.microsoft.com/office/drawing/2010/main" val="0"/>
              </a:ext>
            </a:extLst>
          </a:blip>
          <a:srcRect/>
          <a:stretch>
            <a:fillRect/>
          </a:stretch>
        </p:blipFill>
        <p:spPr bwMode="auto">
          <a:xfrm>
            <a:off x="3588510" y="1224774"/>
            <a:ext cx="880351" cy="1455795"/>
          </a:xfrm>
          <a:prstGeom prst="rect">
            <a:avLst/>
          </a:prstGeom>
          <a:noFill/>
          <a:ln>
            <a:noFill/>
          </a:ln>
        </p:spPr>
      </p:pic>
      <p:pic>
        <p:nvPicPr>
          <p:cNvPr id="41" name="Picture 40" descr="C:\Users\Christopher\AppData\Local\Microsoft\Windows\INetCache\Content.Word\ruan.jpg"/>
          <p:cNvPicPr/>
          <p:nvPr/>
        </p:nvPicPr>
        <p:blipFill>
          <a:blip r:embed="rId14">
            <a:extLst>
              <a:ext uri="{28A0092B-C50C-407E-A947-70E740481C1C}">
                <a14:useLocalDpi xmlns:a14="http://schemas.microsoft.com/office/drawing/2010/main" val="0"/>
              </a:ext>
            </a:extLst>
          </a:blip>
          <a:srcRect/>
          <a:stretch>
            <a:fillRect/>
          </a:stretch>
        </p:blipFill>
        <p:spPr bwMode="auto">
          <a:xfrm>
            <a:off x="5720458" y="1231474"/>
            <a:ext cx="880351" cy="1455795"/>
          </a:xfrm>
          <a:prstGeom prst="rect">
            <a:avLst/>
          </a:prstGeom>
          <a:noFill/>
          <a:ln>
            <a:noFill/>
          </a:ln>
        </p:spPr>
      </p:pic>
      <p:sp>
        <p:nvSpPr>
          <p:cNvPr id="44" name="TextBox 43"/>
          <p:cNvSpPr txBox="1"/>
          <p:nvPr/>
        </p:nvSpPr>
        <p:spPr>
          <a:xfrm>
            <a:off x="2324086" y="4616396"/>
            <a:ext cx="1228188" cy="400110"/>
          </a:xfrm>
          <a:prstGeom prst="rect">
            <a:avLst/>
          </a:prstGeom>
          <a:noFill/>
        </p:spPr>
        <p:txBody>
          <a:bodyPr wrap="square">
            <a:spAutoFit/>
          </a:bodyPr>
          <a:lstStyle/>
          <a:p>
            <a:pPr algn="ctr">
              <a:defRPr/>
            </a:pPr>
            <a:r>
              <a:rPr lang="en-US" sz="1000" dirty="0" smtClean="0">
                <a:latin typeface="+mj-lt"/>
              </a:rPr>
              <a:t>Jeremy Brenner</a:t>
            </a:r>
            <a:endParaRPr lang="en-US" sz="1000" dirty="0">
              <a:latin typeface="+mj-lt"/>
            </a:endParaRPr>
          </a:p>
          <a:p>
            <a:pPr algn="ctr">
              <a:defRPr/>
            </a:pPr>
            <a:r>
              <a:rPr lang="en-US" sz="1000" dirty="0" smtClean="0">
                <a:latin typeface="+mj-lt"/>
              </a:rPr>
              <a:t>Senior</a:t>
            </a:r>
            <a:endParaRPr lang="en-US" sz="1000" dirty="0">
              <a:latin typeface="+mj-lt"/>
            </a:endParaRPr>
          </a:p>
        </p:txBody>
      </p:sp>
      <p:pic>
        <p:nvPicPr>
          <p:cNvPr id="45" name="Picture 44" descr="C:\Users\Christopher\AppData\Local\Microsoft\Windows\INetCache\Content.Word\ruan.jpg"/>
          <p:cNvPicPr/>
          <p:nvPr/>
        </p:nvPicPr>
        <p:blipFill>
          <a:blip r:embed="rId14">
            <a:extLst>
              <a:ext uri="{28A0092B-C50C-407E-A947-70E740481C1C}">
                <a14:useLocalDpi xmlns:a14="http://schemas.microsoft.com/office/drawing/2010/main" val="0"/>
              </a:ext>
            </a:extLst>
          </a:blip>
          <a:srcRect/>
          <a:stretch>
            <a:fillRect/>
          </a:stretch>
        </p:blipFill>
        <p:spPr bwMode="auto">
          <a:xfrm>
            <a:off x="2577360" y="3185757"/>
            <a:ext cx="880351" cy="1455795"/>
          </a:xfrm>
          <a:prstGeom prst="rect">
            <a:avLst/>
          </a:prstGeom>
          <a:noFill/>
          <a:ln>
            <a:noFill/>
          </a:ln>
        </p:spPr>
      </p:pic>
      <p:pic>
        <p:nvPicPr>
          <p:cNvPr id="1028" name="Picture 4" descr="buei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33376" y="4954677"/>
            <a:ext cx="1026431" cy="1379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40"/>
          <p:cNvSpPr txBox="1">
            <a:spLocks noChangeArrowheads="1"/>
          </p:cNvSpPr>
          <p:nvPr/>
        </p:nvSpPr>
        <p:spPr bwMode="auto">
          <a:xfrm>
            <a:off x="3871519" y="6275464"/>
            <a:ext cx="10604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1000" dirty="0" smtClean="0"/>
              <a:t>Alec Bueing</a:t>
            </a:r>
          </a:p>
          <a:p>
            <a:pPr algn="ctr" eaLnBrk="1" hangingPunct="1">
              <a:spcBef>
                <a:spcPct val="0"/>
              </a:spcBef>
              <a:buClrTx/>
              <a:buSzTx/>
              <a:buFontTx/>
              <a:buNone/>
            </a:pPr>
            <a:r>
              <a:rPr lang="en-US" altLang="en-US" sz="1000" dirty="0" smtClean="0"/>
              <a:t>Junior</a:t>
            </a:r>
            <a:endParaRPr lang="en-US" altLang="en-US" sz="1000" dirty="0"/>
          </a:p>
        </p:txBody>
      </p:sp>
      <p:pic>
        <p:nvPicPr>
          <p:cNvPr id="1029" name="Picture 5" descr="carpen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971669" y="4976600"/>
            <a:ext cx="1010923" cy="1337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40"/>
          <p:cNvSpPr txBox="1">
            <a:spLocks noChangeArrowheads="1"/>
          </p:cNvSpPr>
          <p:nvPr/>
        </p:nvSpPr>
        <p:spPr bwMode="auto">
          <a:xfrm>
            <a:off x="4906990" y="6264539"/>
            <a:ext cx="12517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1000" dirty="0" smtClean="0"/>
              <a:t>Brian Carpenter</a:t>
            </a:r>
          </a:p>
          <a:p>
            <a:pPr algn="ctr" eaLnBrk="1" hangingPunct="1">
              <a:spcBef>
                <a:spcPct val="0"/>
              </a:spcBef>
              <a:buClrTx/>
              <a:buSzTx/>
              <a:buFontTx/>
              <a:buNone/>
            </a:pPr>
            <a:r>
              <a:rPr lang="en-US" altLang="en-US" sz="1000" dirty="0" smtClean="0"/>
              <a:t>Junior</a:t>
            </a:r>
            <a:endParaRPr lang="en-US" altLang="en-US" sz="1000" dirty="0"/>
          </a:p>
        </p:txBody>
      </p:sp>
      <p:pic>
        <p:nvPicPr>
          <p:cNvPr id="1030" name="Picture 6" descr="clark"/>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42231" y="4976600"/>
            <a:ext cx="946196" cy="1266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40"/>
          <p:cNvSpPr txBox="1">
            <a:spLocks noChangeArrowheads="1"/>
          </p:cNvSpPr>
          <p:nvPr/>
        </p:nvSpPr>
        <p:spPr bwMode="auto">
          <a:xfrm>
            <a:off x="5926770" y="6246624"/>
            <a:ext cx="12517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1000" dirty="0" smtClean="0"/>
              <a:t>Melanie Clark</a:t>
            </a:r>
          </a:p>
          <a:p>
            <a:pPr algn="ctr" eaLnBrk="1" hangingPunct="1">
              <a:spcBef>
                <a:spcPct val="0"/>
              </a:spcBef>
              <a:buClrTx/>
              <a:buSzTx/>
              <a:buFontTx/>
              <a:buNone/>
            </a:pPr>
            <a:r>
              <a:rPr lang="en-US" altLang="en-US" sz="1000" dirty="0" smtClean="0"/>
              <a:t>Junior</a:t>
            </a:r>
            <a:endParaRPr lang="en-US" altLang="en-US" sz="1000" dirty="0"/>
          </a:p>
        </p:txBody>
      </p:sp>
      <p:pic>
        <p:nvPicPr>
          <p:cNvPr id="51" name="Picture 50" descr="C:\Users\Christopher\AppData\Local\Microsoft\Windows\INetCache\Content.Word\doyle.jp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595768" y="3187749"/>
            <a:ext cx="1061277" cy="1473737"/>
          </a:xfrm>
          <a:prstGeom prst="rect">
            <a:avLst/>
          </a:prstGeom>
          <a:noFill/>
          <a:ln>
            <a:noFill/>
          </a:ln>
        </p:spPr>
      </p:pic>
      <p:sp>
        <p:nvSpPr>
          <p:cNvPr id="52" name="TextBox 40"/>
          <p:cNvSpPr txBox="1">
            <a:spLocks noChangeArrowheads="1"/>
          </p:cNvSpPr>
          <p:nvPr/>
        </p:nvSpPr>
        <p:spPr bwMode="auto">
          <a:xfrm>
            <a:off x="3411485" y="4628515"/>
            <a:ext cx="14907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1000" dirty="0" smtClean="0"/>
              <a:t>Brendan Doyle Wade</a:t>
            </a:r>
          </a:p>
          <a:p>
            <a:pPr algn="ctr" eaLnBrk="1" hangingPunct="1">
              <a:spcBef>
                <a:spcPct val="0"/>
              </a:spcBef>
              <a:buClrTx/>
              <a:buSzTx/>
              <a:buFontTx/>
              <a:buNone/>
            </a:pPr>
            <a:r>
              <a:rPr lang="en-US" altLang="en-US" sz="1000" dirty="0" smtClean="0"/>
              <a:t>Senior</a:t>
            </a:r>
            <a:endParaRPr lang="en-US" altLang="en-US" sz="1000" dirty="0"/>
          </a:p>
        </p:txBody>
      </p:sp>
      <p:pic>
        <p:nvPicPr>
          <p:cNvPr id="53" name="Picture 52" descr="C:\Users\Christopher\AppData\Local\Microsoft\Windows\INetCache\Content.Word\ruan.jpg"/>
          <p:cNvPicPr/>
          <p:nvPr/>
        </p:nvPicPr>
        <p:blipFill>
          <a:blip r:embed="rId14">
            <a:extLst>
              <a:ext uri="{28A0092B-C50C-407E-A947-70E740481C1C}">
                <a14:useLocalDpi xmlns:a14="http://schemas.microsoft.com/office/drawing/2010/main" val="0"/>
              </a:ext>
            </a:extLst>
          </a:blip>
          <a:srcRect/>
          <a:stretch>
            <a:fillRect/>
          </a:stretch>
        </p:blipFill>
        <p:spPr bwMode="auto">
          <a:xfrm>
            <a:off x="4853720" y="3174510"/>
            <a:ext cx="880351" cy="1455795"/>
          </a:xfrm>
          <a:prstGeom prst="rect">
            <a:avLst/>
          </a:prstGeom>
          <a:noFill/>
          <a:ln>
            <a:noFill/>
          </a:ln>
        </p:spPr>
      </p:pic>
      <p:sp>
        <p:nvSpPr>
          <p:cNvPr id="54" name="TextBox 40"/>
          <p:cNvSpPr txBox="1">
            <a:spLocks noChangeArrowheads="1"/>
          </p:cNvSpPr>
          <p:nvPr/>
        </p:nvSpPr>
        <p:spPr bwMode="auto">
          <a:xfrm>
            <a:off x="4554738" y="4602503"/>
            <a:ext cx="14907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1000" dirty="0" smtClean="0"/>
              <a:t>Bryan Ghahremani</a:t>
            </a:r>
          </a:p>
          <a:p>
            <a:pPr algn="ctr" eaLnBrk="1" hangingPunct="1">
              <a:spcBef>
                <a:spcPct val="0"/>
              </a:spcBef>
              <a:buClrTx/>
              <a:buSzTx/>
              <a:buFontTx/>
              <a:buNone/>
            </a:pPr>
            <a:r>
              <a:rPr lang="en-US" altLang="en-US" sz="1000" dirty="0" smtClean="0"/>
              <a:t>Senior</a:t>
            </a:r>
            <a:endParaRPr lang="en-US" altLang="en-US" sz="1000" dirty="0"/>
          </a:p>
        </p:txBody>
      </p:sp>
      <p:pic>
        <p:nvPicPr>
          <p:cNvPr id="1031" name="Picture 7" descr="rodriguez"/>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017454" y="4952140"/>
            <a:ext cx="974642" cy="1276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40"/>
          <p:cNvSpPr txBox="1">
            <a:spLocks noChangeArrowheads="1"/>
          </p:cNvSpPr>
          <p:nvPr/>
        </p:nvSpPr>
        <p:spPr bwMode="auto">
          <a:xfrm>
            <a:off x="6907751" y="6255582"/>
            <a:ext cx="12517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1000" dirty="0" smtClean="0"/>
              <a:t>Angel Rodriguez</a:t>
            </a:r>
          </a:p>
          <a:p>
            <a:pPr algn="ctr" eaLnBrk="1" hangingPunct="1">
              <a:spcBef>
                <a:spcPct val="0"/>
              </a:spcBef>
              <a:buClrTx/>
              <a:buSzTx/>
              <a:buFontTx/>
              <a:buNone/>
            </a:pPr>
            <a:r>
              <a:rPr lang="en-US" altLang="en-US" sz="1000" dirty="0" smtClean="0"/>
              <a:t>Junior</a:t>
            </a:r>
            <a:endParaRPr lang="en-US" altLang="en-US" sz="1000" dirty="0"/>
          </a:p>
        </p:txBody>
      </p:sp>
      <p:sp>
        <p:nvSpPr>
          <p:cNvPr id="56" name="TextBox 40"/>
          <p:cNvSpPr txBox="1">
            <a:spLocks noChangeArrowheads="1"/>
          </p:cNvSpPr>
          <p:nvPr/>
        </p:nvSpPr>
        <p:spPr bwMode="auto">
          <a:xfrm>
            <a:off x="5758306" y="4602503"/>
            <a:ext cx="14907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1000" dirty="0" smtClean="0"/>
              <a:t>Alex Summers</a:t>
            </a:r>
          </a:p>
          <a:p>
            <a:pPr algn="ctr" eaLnBrk="1" hangingPunct="1">
              <a:spcBef>
                <a:spcPct val="0"/>
              </a:spcBef>
              <a:buClrTx/>
              <a:buSzTx/>
              <a:buFontTx/>
              <a:buNone/>
            </a:pPr>
            <a:r>
              <a:rPr lang="en-US" altLang="en-US" sz="1000" dirty="0" smtClean="0"/>
              <a:t>Senior</a:t>
            </a:r>
            <a:endParaRPr lang="en-US" altLang="en-US" sz="1000" dirty="0"/>
          </a:p>
        </p:txBody>
      </p:sp>
      <p:pic>
        <p:nvPicPr>
          <p:cNvPr id="1032" name="Picture 8" descr="summers"/>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70287" y="3166765"/>
            <a:ext cx="1084277" cy="1449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taft"/>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050346" y="3141314"/>
            <a:ext cx="1032290" cy="150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40"/>
          <p:cNvSpPr txBox="1">
            <a:spLocks noChangeArrowheads="1"/>
          </p:cNvSpPr>
          <p:nvPr/>
        </p:nvSpPr>
        <p:spPr bwMode="auto">
          <a:xfrm>
            <a:off x="6758026" y="4615307"/>
            <a:ext cx="14907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1000" dirty="0" smtClean="0"/>
              <a:t>Justin Taft</a:t>
            </a:r>
          </a:p>
          <a:p>
            <a:pPr algn="ctr" eaLnBrk="1" hangingPunct="1">
              <a:spcBef>
                <a:spcPct val="0"/>
              </a:spcBef>
              <a:buClrTx/>
              <a:buSzTx/>
              <a:buFontTx/>
              <a:buNone/>
            </a:pPr>
            <a:r>
              <a:rPr lang="en-US" altLang="en-US" sz="1000" dirty="0" smtClean="0"/>
              <a:t>Senior</a:t>
            </a:r>
            <a:endParaRPr lang="en-US" altLang="en-US" sz="1000" dirty="0"/>
          </a:p>
        </p:txBody>
      </p:sp>
      <p:pic>
        <p:nvPicPr>
          <p:cNvPr id="1034" name="Picture 10" descr="ta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036173" y="4950280"/>
            <a:ext cx="1133507" cy="1299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40"/>
          <p:cNvSpPr txBox="1">
            <a:spLocks noChangeArrowheads="1"/>
          </p:cNvSpPr>
          <p:nvPr/>
        </p:nvSpPr>
        <p:spPr bwMode="auto">
          <a:xfrm>
            <a:off x="7947006" y="6243599"/>
            <a:ext cx="12517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1000" dirty="0" smtClean="0"/>
              <a:t>Maxine Tan</a:t>
            </a:r>
          </a:p>
          <a:p>
            <a:pPr algn="ctr" eaLnBrk="1" hangingPunct="1">
              <a:spcBef>
                <a:spcPct val="0"/>
              </a:spcBef>
              <a:buClrTx/>
              <a:buSzTx/>
              <a:buFontTx/>
              <a:buNone/>
            </a:pPr>
            <a:r>
              <a:rPr lang="en-US" altLang="en-US" sz="1000" dirty="0" smtClean="0"/>
              <a:t>Junior</a:t>
            </a:r>
            <a:endParaRPr lang="en-US" altLang="en-US" sz="1000" dirty="0"/>
          </a:p>
        </p:txBody>
      </p:sp>
      <p:pic>
        <p:nvPicPr>
          <p:cNvPr id="62" name="Picture 61" descr="C:\Users\Christopher\AppData\Local\Microsoft\Windows\INetCache\Content.Word\ruan.jpg"/>
          <p:cNvPicPr/>
          <p:nvPr/>
        </p:nvPicPr>
        <p:blipFill>
          <a:blip r:embed="rId14">
            <a:extLst>
              <a:ext uri="{28A0092B-C50C-407E-A947-70E740481C1C}">
                <a14:useLocalDpi xmlns:a14="http://schemas.microsoft.com/office/drawing/2010/main" val="0"/>
              </a:ext>
            </a:extLst>
          </a:blip>
          <a:srcRect/>
          <a:stretch>
            <a:fillRect/>
          </a:stretch>
        </p:blipFill>
        <p:spPr bwMode="auto">
          <a:xfrm>
            <a:off x="8172723" y="3160601"/>
            <a:ext cx="880351" cy="1455795"/>
          </a:xfrm>
          <a:prstGeom prst="rect">
            <a:avLst/>
          </a:prstGeom>
          <a:noFill/>
          <a:ln>
            <a:noFill/>
          </a:ln>
        </p:spPr>
      </p:pic>
      <p:sp>
        <p:nvSpPr>
          <p:cNvPr id="63" name="TextBox 40"/>
          <p:cNvSpPr txBox="1">
            <a:spLocks noChangeArrowheads="1"/>
          </p:cNvSpPr>
          <p:nvPr/>
        </p:nvSpPr>
        <p:spPr bwMode="auto">
          <a:xfrm>
            <a:off x="7873741" y="4588594"/>
            <a:ext cx="14907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1000" dirty="0" smtClean="0"/>
              <a:t>Matthew Jones</a:t>
            </a:r>
          </a:p>
          <a:p>
            <a:pPr algn="ctr" eaLnBrk="1" hangingPunct="1">
              <a:spcBef>
                <a:spcPct val="0"/>
              </a:spcBef>
              <a:buClrTx/>
              <a:buSzTx/>
              <a:buFontTx/>
              <a:buNone/>
            </a:pPr>
            <a:r>
              <a:rPr lang="en-US" altLang="en-US" sz="1000" dirty="0" smtClean="0"/>
              <a:t>Senior</a:t>
            </a:r>
            <a:endParaRPr lang="en-US" altLang="en-US" sz="1000" dirty="0"/>
          </a:p>
        </p:txBody>
      </p:sp>
      <p:pic>
        <p:nvPicPr>
          <p:cNvPr id="66" name="Picture 65" descr="C:\Users\Christopher\AppData\Local\Microsoft\Windows\INetCache\Content.Word\ruan.jpg"/>
          <p:cNvPicPr/>
          <p:nvPr/>
        </p:nvPicPr>
        <p:blipFill>
          <a:blip r:embed="rId14">
            <a:extLst>
              <a:ext uri="{28A0092B-C50C-407E-A947-70E740481C1C}">
                <a14:useLocalDpi xmlns:a14="http://schemas.microsoft.com/office/drawing/2010/main" val="0"/>
              </a:ext>
            </a:extLst>
          </a:blip>
          <a:srcRect/>
          <a:stretch>
            <a:fillRect/>
          </a:stretch>
        </p:blipFill>
        <p:spPr bwMode="auto">
          <a:xfrm>
            <a:off x="25784" y="4950280"/>
            <a:ext cx="880351" cy="1359820"/>
          </a:xfrm>
          <a:prstGeom prst="rect">
            <a:avLst/>
          </a:prstGeom>
          <a:noFill/>
          <a:ln>
            <a:noFill/>
          </a:ln>
        </p:spPr>
      </p:pic>
      <p:sp>
        <p:nvSpPr>
          <p:cNvPr id="67" name="TextBox 66"/>
          <p:cNvSpPr txBox="1"/>
          <p:nvPr/>
        </p:nvSpPr>
        <p:spPr>
          <a:xfrm>
            <a:off x="-21297" y="6264598"/>
            <a:ext cx="998051" cy="400110"/>
          </a:xfrm>
          <a:prstGeom prst="rect">
            <a:avLst/>
          </a:prstGeom>
          <a:noFill/>
        </p:spPr>
        <p:txBody>
          <a:bodyPr wrap="square">
            <a:spAutoFit/>
          </a:bodyPr>
          <a:lstStyle/>
          <a:p>
            <a:pPr algn="ctr">
              <a:defRPr/>
            </a:pPr>
            <a:r>
              <a:rPr lang="en-US" sz="1000" dirty="0" smtClean="0">
                <a:latin typeface="+mj-lt"/>
              </a:rPr>
              <a:t>Matthew Bolte</a:t>
            </a:r>
          </a:p>
          <a:p>
            <a:pPr algn="ctr">
              <a:defRPr/>
            </a:pPr>
            <a:r>
              <a:rPr lang="en-US" sz="1000" dirty="0" smtClean="0">
                <a:latin typeface="+mj-lt"/>
              </a:rPr>
              <a:t>Senior</a:t>
            </a:r>
            <a:endParaRPr lang="en-US" sz="1000" dirty="0">
              <a:latin typeface="+mj-lt"/>
            </a:endParaRPr>
          </a:p>
        </p:txBody>
      </p:sp>
      <p:pic>
        <p:nvPicPr>
          <p:cNvPr id="68" name="Picture 67" descr="C:\Users\Christopher\AppData\Local\Microsoft\Windows\INetCache\Content.Word\ruan.jpg"/>
          <p:cNvPicPr/>
          <p:nvPr/>
        </p:nvPicPr>
        <p:blipFill>
          <a:blip r:embed="rId14">
            <a:extLst>
              <a:ext uri="{28A0092B-C50C-407E-A947-70E740481C1C}">
                <a14:useLocalDpi xmlns:a14="http://schemas.microsoft.com/office/drawing/2010/main" val="0"/>
              </a:ext>
            </a:extLst>
          </a:blip>
          <a:srcRect/>
          <a:stretch>
            <a:fillRect/>
          </a:stretch>
        </p:blipFill>
        <p:spPr bwMode="auto">
          <a:xfrm>
            <a:off x="902030" y="4961146"/>
            <a:ext cx="880351" cy="1359820"/>
          </a:xfrm>
          <a:prstGeom prst="rect">
            <a:avLst/>
          </a:prstGeom>
          <a:noFill/>
          <a:ln>
            <a:noFill/>
          </a:ln>
        </p:spPr>
      </p:pic>
      <p:sp>
        <p:nvSpPr>
          <p:cNvPr id="69" name="TextBox 68"/>
          <p:cNvSpPr txBox="1"/>
          <p:nvPr/>
        </p:nvSpPr>
        <p:spPr>
          <a:xfrm>
            <a:off x="854949" y="6275464"/>
            <a:ext cx="998051" cy="400110"/>
          </a:xfrm>
          <a:prstGeom prst="rect">
            <a:avLst/>
          </a:prstGeom>
          <a:noFill/>
        </p:spPr>
        <p:txBody>
          <a:bodyPr wrap="square">
            <a:spAutoFit/>
          </a:bodyPr>
          <a:lstStyle/>
          <a:p>
            <a:pPr algn="ctr">
              <a:defRPr/>
            </a:pPr>
            <a:r>
              <a:rPr lang="en-US" sz="1000" dirty="0" smtClean="0">
                <a:latin typeface="+mj-lt"/>
              </a:rPr>
              <a:t>Sanjit Samra</a:t>
            </a:r>
          </a:p>
          <a:p>
            <a:pPr algn="ctr">
              <a:defRPr/>
            </a:pPr>
            <a:r>
              <a:rPr lang="en-US" sz="1000" dirty="0" smtClean="0">
                <a:latin typeface="+mj-lt"/>
              </a:rPr>
              <a:t>Senior</a:t>
            </a:r>
            <a:endParaRPr lang="en-US" sz="1000" dirty="0">
              <a:latin typeface="+mj-lt"/>
            </a:endParaRPr>
          </a:p>
        </p:txBody>
      </p:sp>
    </p:spTree>
    <p:custDataLst>
      <p:tags r:id="rId1"/>
    </p:custDataLst>
  </p:cSld>
  <p:clrMapOvr>
    <a:masterClrMapping/>
  </p:clrMapOvr>
  <p:transition advTm="58286"/>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12" name="Slide Number Placeholder 5"/>
          <p:cNvSpPr>
            <a:spLocks noGrp="1"/>
          </p:cNvSpPr>
          <p:nvPr>
            <p:ph type="sldNum" sz="quarter" idx="11"/>
          </p:nvPr>
        </p:nvSpPr>
        <p:spPr/>
        <p:txBody>
          <a:bodyP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fld id="{95F32AC4-A085-4BD4-AE80-2E5CE0A5C704}" type="slidenum">
              <a:rPr lang="en-US">
                <a:solidFill>
                  <a:schemeClr val="bg1"/>
                </a:solidFill>
                <a:latin typeface="Arial" panose="020B0604020202020204" pitchFamily="34" charset="0"/>
              </a:rPr>
              <a:pPr eaLnBrk="1" hangingPunct="1"/>
              <a:t>20</a:t>
            </a:fld>
            <a:endParaRPr lang="en-US" dirty="0">
              <a:solidFill>
                <a:schemeClr val="bg1"/>
              </a:solidFill>
              <a:latin typeface="Arial" panose="020B0604020202020204" pitchFamily="34" charset="0"/>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5125" name="Title 2"/>
          <p:cNvSpPr>
            <a:spLocks noGrp="1"/>
          </p:cNvSpPr>
          <p:nvPr>
            <p:ph type="title"/>
          </p:nvPr>
        </p:nvSpPr>
        <p:spPr/>
        <p:txBody>
          <a:bodyPr/>
          <a:lstStyle/>
          <a:p>
            <a:r>
              <a:rPr lang="en-US" sz="2800" dirty="0" smtClean="0"/>
              <a:t>Problem Statement</a:t>
            </a:r>
          </a:p>
        </p:txBody>
      </p:sp>
      <p:pic>
        <p:nvPicPr>
          <p:cNvPr id="6"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3643" y="1161649"/>
            <a:ext cx="8560191" cy="5267048"/>
          </a:xfrm>
        </p:spPr>
      </p:pic>
    </p:spTree>
    <p:custDataLst>
      <p:tags r:id="rId1"/>
    </p:custDataLst>
    <p:extLst>
      <p:ext uri="{BB962C8B-B14F-4D97-AF65-F5344CB8AC3E}">
        <p14:creationId xmlns:p14="http://schemas.microsoft.com/office/powerpoint/2010/main" val="3869775338"/>
      </p:ext>
    </p:extLst>
  </p:cSld>
  <p:clrMapOvr>
    <a:masterClrMapping/>
  </p:clrMapOvr>
  <p:transition advTm="2271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12" name="Slide Number Placeholder 5"/>
          <p:cNvSpPr>
            <a:spLocks noGrp="1"/>
          </p:cNvSpPr>
          <p:nvPr>
            <p:ph type="sldNum" sz="quarter" idx="11"/>
          </p:nvPr>
        </p:nvSpPr>
        <p:spPr/>
        <p:txBody>
          <a:bodyP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fld id="{95F32AC4-A085-4BD4-AE80-2E5CE0A5C704}" type="slidenum">
              <a:rPr lang="en-US">
                <a:solidFill>
                  <a:schemeClr val="bg1"/>
                </a:solidFill>
                <a:latin typeface="Arial" panose="020B0604020202020204" pitchFamily="34" charset="0"/>
              </a:rPr>
              <a:pPr eaLnBrk="1" hangingPunct="1"/>
              <a:t>21</a:t>
            </a:fld>
            <a:endParaRPr lang="en-US" dirty="0">
              <a:solidFill>
                <a:schemeClr val="bg1"/>
              </a:solidFill>
              <a:latin typeface="Arial" panose="020B0604020202020204" pitchFamily="34" charset="0"/>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5125" name="Title 2"/>
          <p:cNvSpPr>
            <a:spLocks noGrp="1"/>
          </p:cNvSpPr>
          <p:nvPr>
            <p:ph type="title"/>
          </p:nvPr>
        </p:nvSpPr>
        <p:spPr/>
        <p:txBody>
          <a:bodyPr/>
          <a:lstStyle/>
          <a:p>
            <a:r>
              <a:rPr lang="en-US" sz="2800" dirty="0" smtClean="0"/>
              <a:t>Subcomponents</a:t>
            </a:r>
            <a:endParaRPr lang="en-US" sz="2800" dirty="0" smtClean="0"/>
          </a:p>
        </p:txBody>
      </p:sp>
      <p:sp>
        <p:nvSpPr>
          <p:cNvPr id="6" name="Content Placeholder 2"/>
          <p:cNvSpPr>
            <a:spLocks noGrp="1"/>
          </p:cNvSpPr>
          <p:nvPr>
            <p:ph idx="1"/>
          </p:nvPr>
        </p:nvSpPr>
        <p:spPr>
          <a:xfrm>
            <a:off x="345830" y="1563687"/>
            <a:ext cx="7757160" cy="4351338"/>
          </a:xfrm>
        </p:spPr>
        <p:txBody>
          <a:bodyPr>
            <a:normAutofit fontScale="85000" lnSpcReduction="20000"/>
          </a:bodyPr>
          <a:lstStyle/>
          <a:p>
            <a:r>
              <a:rPr lang="en-US" dirty="0" smtClean="0"/>
              <a:t>Receiver</a:t>
            </a:r>
          </a:p>
          <a:p>
            <a:endParaRPr lang="en-US" dirty="0"/>
          </a:p>
          <a:p>
            <a:r>
              <a:rPr lang="en-US" dirty="0" smtClean="0"/>
              <a:t>PWM stepper motor driver</a:t>
            </a:r>
          </a:p>
          <a:p>
            <a:endParaRPr lang="en-US" dirty="0"/>
          </a:p>
          <a:p>
            <a:r>
              <a:rPr lang="en-US" dirty="0" smtClean="0"/>
              <a:t>Battery eliminator circuit</a:t>
            </a:r>
          </a:p>
          <a:p>
            <a:endParaRPr lang="en-US" dirty="0"/>
          </a:p>
          <a:p>
            <a:r>
              <a:rPr lang="en-US" dirty="0" smtClean="0"/>
              <a:t>Servo range extender</a:t>
            </a:r>
          </a:p>
          <a:p>
            <a:endParaRPr lang="en-US" dirty="0" smtClean="0"/>
          </a:p>
          <a:p>
            <a:r>
              <a:rPr lang="en-US" dirty="0" smtClean="0"/>
              <a:t>2 digital servos (pan and tilt)</a:t>
            </a:r>
          </a:p>
          <a:p>
            <a:endParaRPr lang="en-US" dirty="0"/>
          </a:p>
          <a:p>
            <a:r>
              <a:rPr lang="en-US" dirty="0" smtClean="0"/>
              <a:t> </a:t>
            </a:r>
            <a:r>
              <a:rPr lang="en-US" dirty="0" err="1" smtClean="0"/>
              <a:t>Nema</a:t>
            </a:r>
            <a:r>
              <a:rPr lang="en-US" dirty="0" smtClean="0"/>
              <a:t> 8 unipolar stepper motor (retract)</a:t>
            </a:r>
            <a:endParaRPr lang="en-US" dirty="0"/>
          </a:p>
        </p:txBody>
      </p:sp>
    </p:spTree>
    <p:custDataLst>
      <p:tags r:id="rId1"/>
    </p:custDataLst>
    <p:extLst>
      <p:ext uri="{BB962C8B-B14F-4D97-AF65-F5344CB8AC3E}">
        <p14:creationId xmlns:p14="http://schemas.microsoft.com/office/powerpoint/2010/main" val="4253874793"/>
      </p:ext>
    </p:extLst>
  </p:cSld>
  <p:clrMapOvr>
    <a:masterClrMapping/>
  </p:clrMapOvr>
  <p:transition advTm="2271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12" name="Slide Number Placeholder 5"/>
          <p:cNvSpPr>
            <a:spLocks noGrp="1"/>
          </p:cNvSpPr>
          <p:nvPr>
            <p:ph type="sldNum" sz="quarter" idx="11"/>
          </p:nvPr>
        </p:nvSpPr>
        <p:spPr/>
        <p:txBody>
          <a:bodyP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fld id="{95F32AC4-A085-4BD4-AE80-2E5CE0A5C704}" type="slidenum">
              <a:rPr lang="en-US">
                <a:solidFill>
                  <a:schemeClr val="bg1"/>
                </a:solidFill>
                <a:latin typeface="Arial" panose="020B0604020202020204" pitchFamily="34" charset="0"/>
              </a:rPr>
              <a:pPr eaLnBrk="1" hangingPunct="1"/>
              <a:t>22</a:t>
            </a:fld>
            <a:endParaRPr lang="en-US" dirty="0">
              <a:solidFill>
                <a:schemeClr val="bg1"/>
              </a:solidFill>
              <a:latin typeface="Arial" panose="020B0604020202020204" pitchFamily="34" charset="0"/>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5125" name="Title 2"/>
          <p:cNvSpPr>
            <a:spLocks noGrp="1"/>
          </p:cNvSpPr>
          <p:nvPr>
            <p:ph type="title"/>
          </p:nvPr>
        </p:nvSpPr>
        <p:spPr/>
        <p:txBody>
          <a:bodyPr/>
          <a:lstStyle/>
          <a:p>
            <a:r>
              <a:rPr lang="en-US" sz="2800" dirty="0" smtClean="0"/>
              <a:t>Problem Statement</a:t>
            </a:r>
          </a:p>
        </p:txBody>
      </p:sp>
      <p:pic>
        <p:nvPicPr>
          <p:cNvPr id="6"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1991" y="1244990"/>
            <a:ext cx="8965809" cy="5043267"/>
          </a:xfrm>
        </p:spPr>
      </p:pic>
    </p:spTree>
    <p:custDataLst>
      <p:tags r:id="rId1"/>
    </p:custDataLst>
    <p:extLst>
      <p:ext uri="{BB962C8B-B14F-4D97-AF65-F5344CB8AC3E}">
        <p14:creationId xmlns:p14="http://schemas.microsoft.com/office/powerpoint/2010/main" val="2328530796"/>
      </p:ext>
    </p:extLst>
  </p:cSld>
  <p:clrMapOvr>
    <a:masterClrMapping/>
  </p:clrMapOvr>
  <p:transition advTm="2271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4099"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fld id="{0998F0A7-2500-402E-AB89-82C48741AC02}" type="slidenum">
              <a:rPr lang="en-US" altLang="en-US" sz="1200" smtClean="0">
                <a:solidFill>
                  <a:schemeClr val="bg1"/>
                </a:solidFill>
              </a:rPr>
              <a:pPr>
                <a:spcBef>
                  <a:spcPct val="0"/>
                </a:spcBef>
                <a:buClrTx/>
                <a:buSzTx/>
                <a:buFontTx/>
                <a:buNone/>
              </a:pPr>
              <a:t>23</a:t>
            </a:fld>
            <a:endParaRPr lang="en-US" altLang="en-US" sz="1200" smtClean="0">
              <a:solidFill>
                <a:schemeClr val="bg1"/>
              </a:solidFill>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4101" name="Title 2"/>
          <p:cNvSpPr>
            <a:spLocks noGrp="1"/>
          </p:cNvSpPr>
          <p:nvPr>
            <p:ph type="title"/>
          </p:nvPr>
        </p:nvSpPr>
        <p:spPr/>
        <p:txBody>
          <a:bodyPr/>
          <a:lstStyle/>
          <a:p>
            <a:r>
              <a:rPr lang="en-US" altLang="en-US" sz="2800" dirty="0" smtClean="0"/>
              <a:t>Outline</a:t>
            </a:r>
          </a:p>
        </p:txBody>
      </p:sp>
      <p:sp>
        <p:nvSpPr>
          <p:cNvPr id="23" name="Rectangle 3"/>
          <p:cNvSpPr>
            <a:spLocks noChangeArrowheads="1"/>
          </p:cNvSpPr>
          <p:nvPr/>
        </p:nvSpPr>
        <p:spPr bwMode="auto">
          <a:xfrm>
            <a:off x="950191" y="1265140"/>
            <a:ext cx="7025410" cy="384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eaLnBrk="1" hangingPunct="1"/>
            <a:r>
              <a:rPr lang="en-US" altLang="en-US" sz="2000" dirty="0" smtClean="0"/>
              <a:t>Introduction (Chris Lum</a:t>
            </a:r>
          </a:p>
          <a:p>
            <a:pPr eaLnBrk="1" hangingPunct="1"/>
            <a:r>
              <a:rPr lang="en-US" altLang="en-US" sz="2000" dirty="0" smtClean="0"/>
              <a:t>Systems overview (Al Creigh)</a:t>
            </a:r>
          </a:p>
          <a:p>
            <a:pPr eaLnBrk="1" hangingPunct="1"/>
            <a:r>
              <a:rPr lang="en-US" altLang="en-US" sz="2000" dirty="0" smtClean="0"/>
              <a:t>Software modifications</a:t>
            </a:r>
          </a:p>
          <a:p>
            <a:pPr lvl="1"/>
            <a:r>
              <a:rPr lang="en-US" altLang="en-US" sz="1600" dirty="0" smtClean="0"/>
              <a:t>Mission Planner modifications (Keisuke Tsujita)</a:t>
            </a:r>
          </a:p>
          <a:p>
            <a:pPr lvl="1"/>
            <a:r>
              <a:rPr lang="en-US" altLang="en-US" sz="1600" dirty="0" err="1" smtClean="0"/>
              <a:t>Pixhawk</a:t>
            </a:r>
            <a:r>
              <a:rPr lang="en-US" altLang="en-US" sz="1600" dirty="0" smtClean="0"/>
              <a:t> modifications (Gage Winde)</a:t>
            </a:r>
          </a:p>
          <a:p>
            <a:pPr eaLnBrk="1" hangingPunct="1"/>
            <a:r>
              <a:rPr lang="en-US" altLang="en-US" sz="2000" dirty="0" smtClean="0"/>
              <a:t>Orbit controller design (Dai Tsukada)</a:t>
            </a:r>
          </a:p>
          <a:p>
            <a:pPr eaLnBrk="1" hangingPunct="1"/>
            <a:r>
              <a:rPr lang="en-US" altLang="en-US" sz="2000" dirty="0" smtClean="0"/>
              <a:t>CONDOR camera system (Brendan Doyle Wade)</a:t>
            </a:r>
          </a:p>
          <a:p>
            <a:pPr eaLnBrk="1" hangingPunct="1"/>
            <a:r>
              <a:rPr lang="en-US" altLang="en-US" sz="2000" dirty="0" smtClean="0"/>
              <a:t>Image processing</a:t>
            </a:r>
            <a:endParaRPr lang="en-US" altLang="en-US" sz="2000" dirty="0"/>
          </a:p>
          <a:p>
            <a:pPr lvl="1"/>
            <a:r>
              <a:rPr lang="en-US" altLang="en-US" sz="1600" dirty="0" smtClean="0"/>
              <a:t>Computer vision algorithms (Matthew Jones)</a:t>
            </a:r>
            <a:endParaRPr lang="en-US" altLang="en-US" sz="1600" dirty="0"/>
          </a:p>
          <a:p>
            <a:pPr lvl="1"/>
            <a:r>
              <a:rPr lang="en-US" altLang="en-US" sz="1600" dirty="0" smtClean="0"/>
              <a:t>Image processing framework (Henry Qin, Ryan Valach, Justin  Taft)</a:t>
            </a:r>
          </a:p>
          <a:p>
            <a:pPr eaLnBrk="1" hangingPunct="1"/>
            <a:r>
              <a:rPr lang="en-US" altLang="en-US" sz="2000" dirty="0" smtClean="0"/>
              <a:t>Aircraft simulation environment (Daniel Ablog)</a:t>
            </a:r>
          </a:p>
          <a:p>
            <a:pPr eaLnBrk="1" hangingPunct="1"/>
            <a:r>
              <a:rPr lang="en-US" altLang="en-US" sz="2000" dirty="0" smtClean="0"/>
              <a:t>Conclusions and discussion (Chris Lum)</a:t>
            </a:r>
          </a:p>
          <a:p>
            <a:pPr lvl="1"/>
            <a:endParaRPr lang="en-US" altLang="en-US" sz="1600" dirty="0" smtClean="0"/>
          </a:p>
          <a:p>
            <a:pPr lvl="1"/>
            <a:endParaRPr lang="en-US" altLang="en-US" sz="1600" dirty="0"/>
          </a:p>
          <a:p>
            <a:pPr eaLnBrk="1" hangingPunct="1"/>
            <a:endParaRPr lang="en-US" altLang="en-US" sz="2000" dirty="0" smtClean="0"/>
          </a:p>
          <a:p>
            <a:pPr lvl="1"/>
            <a:endParaRPr lang="en-US" altLang="en-US" sz="800" dirty="0"/>
          </a:p>
        </p:txBody>
      </p:sp>
      <p:sp>
        <p:nvSpPr>
          <p:cNvPr id="2" name="Right Arrow 1"/>
          <p:cNvSpPr/>
          <p:nvPr/>
        </p:nvSpPr>
        <p:spPr>
          <a:xfrm>
            <a:off x="158339" y="3364704"/>
            <a:ext cx="791852" cy="311085"/>
          </a:xfrm>
          <a:prstGeom prst="rightArrow">
            <a:avLst/>
          </a:prstGeom>
          <a:solidFill>
            <a:srgbClr val="00FF00"/>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Tree>
    <p:custDataLst>
      <p:tags r:id="rId1"/>
    </p:custDataLst>
    <p:extLst>
      <p:ext uri="{BB962C8B-B14F-4D97-AF65-F5344CB8AC3E}">
        <p14:creationId xmlns:p14="http://schemas.microsoft.com/office/powerpoint/2010/main" val="1968723688"/>
      </p:ext>
    </p:extLst>
  </p:cSld>
  <p:clrMapOvr>
    <a:masterClrMapping/>
  </p:clrMapOvr>
  <p:transition advTm="463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4.44444E-6 L -2.77778E-7 0.09584 " pathEditMode="relative" rAng="0" ptsTypes="AA">
                                      <p:cBhvr>
                                        <p:cTn id="6" dur="1000" fill="hold"/>
                                        <p:tgtEl>
                                          <p:spTgt spid="2"/>
                                        </p:tgtEl>
                                        <p:attrNameLst>
                                          <p:attrName>ppt_x</p:attrName>
                                          <p:attrName>ppt_y</p:attrName>
                                        </p:attrNameLst>
                                      </p:cBhvr>
                                      <p:rCtr x="0" y="4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mod="1">
    <p:ext uri="{E180D4A7-C9FB-4DFB-919C-405C955672EB}">
      <p14:showEvtLst xmlns:p14="http://schemas.microsoft.com/office/powerpoint/2010/main">
        <p14:playEvt time="149" objId="5"/>
        <p14:playEvt time="149" objId="6"/>
        <p14:playEvt time="149" objId="4"/>
        <p14:playEvt time="149" objId="7"/>
        <p14:playEvt time="6908" objId="6"/>
        <p14:playEvt time="13640" objId="6"/>
        <p14:playEvt time="20383" objId="6"/>
        <p14:playEvt time="27118" objId="6"/>
        <p14:playEvt time="33852" objId="6"/>
        <p14:playEvt time="40572" objId="6"/>
        <p14:playEvt time="45255" objId="7"/>
        <p14:stopEvt time="46380" objId="4"/>
        <p14:stopEvt time="46380" objId="5"/>
        <p14:stopEvt time="46380" objId="6"/>
        <p14:stopEvt time="46380" objId="7"/>
      </p14:showEvt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12" name="Slide Number Placeholder 5"/>
          <p:cNvSpPr>
            <a:spLocks noGrp="1"/>
          </p:cNvSpPr>
          <p:nvPr>
            <p:ph type="sldNum" sz="quarter" idx="11"/>
          </p:nvPr>
        </p:nvSpPr>
        <p:spPr/>
        <p:txBody>
          <a:bodyP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fld id="{95F32AC4-A085-4BD4-AE80-2E5CE0A5C704}" type="slidenum">
              <a:rPr lang="en-US">
                <a:solidFill>
                  <a:schemeClr val="bg1"/>
                </a:solidFill>
                <a:latin typeface="Arial" panose="020B0604020202020204" pitchFamily="34" charset="0"/>
              </a:rPr>
              <a:pPr eaLnBrk="1" hangingPunct="1"/>
              <a:t>24</a:t>
            </a:fld>
            <a:endParaRPr lang="en-US" dirty="0">
              <a:solidFill>
                <a:schemeClr val="bg1"/>
              </a:solidFill>
              <a:latin typeface="Arial" panose="020B0604020202020204" pitchFamily="34" charset="0"/>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5125" name="Title 2"/>
          <p:cNvSpPr>
            <a:spLocks noGrp="1"/>
          </p:cNvSpPr>
          <p:nvPr>
            <p:ph type="title"/>
          </p:nvPr>
        </p:nvSpPr>
        <p:spPr/>
        <p:txBody>
          <a:bodyPr/>
          <a:lstStyle/>
          <a:p>
            <a:r>
              <a:rPr lang="en-US" sz="2800" dirty="0" smtClean="0"/>
              <a:t>Problem Statement</a:t>
            </a:r>
          </a:p>
        </p:txBody>
      </p:sp>
      <p:sp>
        <p:nvSpPr>
          <p:cNvPr id="7" name="Rectangle 6"/>
          <p:cNvSpPr/>
          <p:nvPr/>
        </p:nvSpPr>
        <p:spPr>
          <a:xfrm>
            <a:off x="0" y="1142606"/>
            <a:ext cx="9144000" cy="3785652"/>
          </a:xfrm>
          <a:prstGeom prst="rect">
            <a:avLst/>
          </a:prstGeom>
        </p:spPr>
        <p:txBody>
          <a:bodyPr wrap="square">
            <a:spAutoFit/>
          </a:bodyPr>
          <a:lstStyle/>
          <a:p>
            <a:pPr marL="342900" indent="-342900">
              <a:buFont typeface="Arial"/>
              <a:buChar char="•"/>
            </a:pPr>
            <a:r>
              <a:rPr lang="en-US" sz="2000" dirty="0" smtClean="0">
                <a:latin typeface="+mn-lt"/>
              </a:rPr>
              <a:t>Determine the center pixel of an object of interest from the raw image for use in distance calculation</a:t>
            </a:r>
          </a:p>
          <a:p>
            <a:pPr marL="342900" indent="-342900">
              <a:buFont typeface="Arial"/>
              <a:buChar char="•"/>
            </a:pPr>
            <a:endParaRPr lang="en-US" sz="2000" dirty="0">
              <a:latin typeface="+mn-lt"/>
            </a:endParaRPr>
          </a:p>
          <a:p>
            <a:pPr marL="342900" indent="-342900">
              <a:buFont typeface="Arial"/>
              <a:buChar char="•"/>
            </a:pPr>
            <a:r>
              <a:rPr lang="en-US" sz="2000" dirty="0" smtClean="0">
                <a:latin typeface="+mn-lt"/>
              </a:rPr>
              <a:t>Two main computer vision algorithms being considered:</a:t>
            </a:r>
            <a:endParaRPr lang="en-US" sz="2000" dirty="0">
              <a:latin typeface="+mn-lt"/>
            </a:endParaRPr>
          </a:p>
          <a:p>
            <a:pPr marL="800100" lvl="1" indent="-342900">
              <a:buFont typeface="Arial"/>
              <a:buChar char="•"/>
            </a:pPr>
            <a:r>
              <a:rPr lang="en-US" sz="2000" dirty="0" smtClean="0">
                <a:latin typeface="+mn-lt"/>
              </a:rPr>
              <a:t>SURF feature detection</a:t>
            </a:r>
            <a:endParaRPr lang="en-US" sz="2000" dirty="0">
              <a:latin typeface="+mn-lt"/>
            </a:endParaRPr>
          </a:p>
          <a:p>
            <a:pPr marL="800100" lvl="1" indent="-342900">
              <a:buFont typeface="Arial"/>
              <a:buChar char="•"/>
            </a:pPr>
            <a:r>
              <a:rPr lang="en-US" sz="2000" dirty="0" smtClean="0">
                <a:latin typeface="+mn-lt"/>
              </a:rPr>
              <a:t>Color thresholding and filtering</a:t>
            </a:r>
            <a:endParaRPr lang="en-US" sz="2000" dirty="0">
              <a:latin typeface="+mn-lt"/>
            </a:endParaRPr>
          </a:p>
          <a:p>
            <a:pPr marL="342900" indent="-342900">
              <a:buFont typeface="Arial"/>
              <a:buChar char="•"/>
            </a:pPr>
            <a:endParaRPr lang="en-US" sz="2000" dirty="0">
              <a:latin typeface="+mn-lt"/>
            </a:endParaRPr>
          </a:p>
          <a:p>
            <a:pPr marL="342900" indent="-342900">
              <a:buFont typeface="Arial"/>
              <a:buChar char="•"/>
            </a:pPr>
            <a:r>
              <a:rPr lang="en-US" sz="2000" dirty="0" smtClean="0">
                <a:latin typeface="+mn-lt"/>
              </a:rPr>
              <a:t>Assumptions:</a:t>
            </a:r>
          </a:p>
          <a:p>
            <a:pPr marL="800100" lvl="1" indent="-342900">
              <a:buFont typeface="Arial"/>
              <a:buChar char="•"/>
            </a:pPr>
            <a:r>
              <a:rPr lang="en-US" sz="2000" dirty="0" smtClean="0">
                <a:latin typeface="+mn-lt"/>
              </a:rPr>
              <a:t>The object of interest stays in the frame at all sampled times</a:t>
            </a:r>
          </a:p>
          <a:p>
            <a:pPr marL="800100" lvl="1" indent="-342900">
              <a:buFont typeface="Arial"/>
              <a:buChar char="•"/>
            </a:pPr>
            <a:r>
              <a:rPr lang="en-US" sz="2000" dirty="0" smtClean="0">
                <a:latin typeface="+mn-lt"/>
              </a:rPr>
              <a:t>The object is distinct from its environment to the point that color filtering works</a:t>
            </a:r>
          </a:p>
          <a:p>
            <a:endParaRPr lang="en-US" sz="2000" dirty="0">
              <a:latin typeface="+mn-lt"/>
            </a:endParaRPr>
          </a:p>
        </p:txBody>
      </p:sp>
      <p:sp>
        <p:nvSpPr>
          <p:cNvPr id="3" name="Rounded Rectangle 2"/>
          <p:cNvSpPr/>
          <p:nvPr/>
        </p:nvSpPr>
        <p:spPr>
          <a:xfrm>
            <a:off x="432603" y="5150012"/>
            <a:ext cx="2190932" cy="781579"/>
          </a:xfrm>
          <a:prstGeom prst="roundRect">
            <a:avLst/>
          </a:prstGeom>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a:cs typeface="Arial"/>
              </a:rPr>
              <a:t>Raw Image from Data </a:t>
            </a:r>
            <a:r>
              <a:rPr lang="en-US" dirty="0">
                <a:latin typeface="Arial"/>
                <a:cs typeface="Arial"/>
              </a:rPr>
              <a:t>F</a:t>
            </a:r>
            <a:r>
              <a:rPr lang="en-US" dirty="0" smtClean="0">
                <a:latin typeface="Arial"/>
                <a:cs typeface="Arial"/>
              </a:rPr>
              <a:t>usion</a:t>
            </a:r>
            <a:endParaRPr kumimoji="0" lang="en-US" sz="1800" b="0" i="0" u="none" strike="noStrike" cap="none" normalizeH="0" baseline="0" dirty="0" smtClean="0">
              <a:ln>
                <a:noFill/>
              </a:ln>
              <a:solidFill>
                <a:schemeClr val="tx1"/>
              </a:solidFill>
              <a:effectLst/>
              <a:latin typeface="Arial"/>
              <a:cs typeface="Arial"/>
            </a:endParaRPr>
          </a:p>
        </p:txBody>
      </p:sp>
      <p:sp>
        <p:nvSpPr>
          <p:cNvPr id="9" name="Rounded Rectangle 8"/>
          <p:cNvSpPr/>
          <p:nvPr/>
        </p:nvSpPr>
        <p:spPr>
          <a:xfrm>
            <a:off x="3476534" y="5150011"/>
            <a:ext cx="2190932" cy="781579"/>
          </a:xfrm>
          <a:prstGeom prst="roundRect">
            <a:avLst/>
          </a:prstGeom>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a:cs typeface="Arial"/>
              </a:rPr>
              <a:t>Pixel of Interest Algorithm</a:t>
            </a:r>
            <a:endParaRPr kumimoji="0" lang="en-US" sz="1800" b="0" i="0" u="none" strike="noStrike" cap="none" normalizeH="0" baseline="0" dirty="0" smtClean="0">
              <a:ln>
                <a:noFill/>
              </a:ln>
              <a:solidFill>
                <a:schemeClr val="tx1"/>
              </a:solidFill>
              <a:effectLst/>
              <a:latin typeface="Arial"/>
              <a:cs typeface="Arial"/>
            </a:endParaRPr>
          </a:p>
        </p:txBody>
      </p:sp>
      <p:sp>
        <p:nvSpPr>
          <p:cNvPr id="10" name="Rounded Rectangle 9"/>
          <p:cNvSpPr/>
          <p:nvPr/>
        </p:nvSpPr>
        <p:spPr>
          <a:xfrm>
            <a:off x="6520465" y="5108127"/>
            <a:ext cx="2190932" cy="781579"/>
          </a:xfrm>
          <a:prstGeom prst="roundRect">
            <a:avLst/>
          </a:prstGeom>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050" dirty="0">
              <a:latin typeface="Arial"/>
              <a:cs typeface="Arial"/>
            </a:endParaRPr>
          </a:p>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a:cs typeface="Arial"/>
              </a:rPr>
              <a:t>Pixel of Interest</a:t>
            </a:r>
            <a:endParaRPr kumimoji="0" lang="en-US" sz="1800" b="0" i="0" u="none" strike="noStrike" cap="none" normalizeH="0" baseline="0" dirty="0" smtClean="0">
              <a:ln>
                <a:noFill/>
              </a:ln>
              <a:solidFill>
                <a:schemeClr val="tx1"/>
              </a:solidFill>
              <a:effectLst/>
              <a:latin typeface="Arial"/>
              <a:cs typeface="Arial"/>
            </a:endParaRPr>
          </a:p>
        </p:txBody>
      </p:sp>
      <p:cxnSp>
        <p:nvCxnSpPr>
          <p:cNvPr id="5" name="Straight Arrow Connector 4"/>
          <p:cNvCxnSpPr>
            <a:stCxn id="3" idx="3"/>
            <a:endCxn id="9" idx="1"/>
          </p:cNvCxnSpPr>
          <p:nvPr/>
        </p:nvCxnSpPr>
        <p:spPr bwMode="auto">
          <a:xfrm flipV="1">
            <a:off x="2623535" y="5540801"/>
            <a:ext cx="852999" cy="1"/>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14" name="Straight Arrow Connector 13"/>
          <p:cNvCxnSpPr>
            <a:endCxn id="10" idx="1"/>
          </p:cNvCxnSpPr>
          <p:nvPr/>
        </p:nvCxnSpPr>
        <p:spPr bwMode="auto">
          <a:xfrm>
            <a:off x="5667466" y="5498916"/>
            <a:ext cx="852999" cy="1"/>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Tree>
    <p:custDataLst>
      <p:tags r:id="rId1"/>
    </p:custDataLst>
    <p:extLst>
      <p:ext uri="{BB962C8B-B14F-4D97-AF65-F5344CB8AC3E}">
        <p14:creationId xmlns:p14="http://schemas.microsoft.com/office/powerpoint/2010/main" val="1285747119"/>
      </p:ext>
    </p:extLst>
  </p:cSld>
  <p:clrMapOvr>
    <a:masterClrMapping/>
  </p:clrMapOvr>
  <p:transition advTm="2271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12" name="Slide Number Placeholder 5"/>
          <p:cNvSpPr>
            <a:spLocks noGrp="1"/>
          </p:cNvSpPr>
          <p:nvPr>
            <p:ph type="sldNum" sz="quarter" idx="11"/>
          </p:nvPr>
        </p:nvSpPr>
        <p:spPr/>
        <p:txBody>
          <a:bodyP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fld id="{95F32AC4-A085-4BD4-AE80-2E5CE0A5C704}" type="slidenum">
              <a:rPr lang="en-US">
                <a:solidFill>
                  <a:schemeClr val="bg1"/>
                </a:solidFill>
                <a:latin typeface="Arial" panose="020B0604020202020204" pitchFamily="34" charset="0"/>
              </a:rPr>
              <a:pPr eaLnBrk="1" hangingPunct="1"/>
              <a:t>25</a:t>
            </a:fld>
            <a:endParaRPr lang="en-US" dirty="0">
              <a:solidFill>
                <a:schemeClr val="bg1"/>
              </a:solidFill>
              <a:latin typeface="Arial" panose="020B0604020202020204" pitchFamily="34" charset="0"/>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5125" name="Title 2"/>
          <p:cNvSpPr>
            <a:spLocks noGrp="1"/>
          </p:cNvSpPr>
          <p:nvPr>
            <p:ph type="title"/>
          </p:nvPr>
        </p:nvSpPr>
        <p:spPr/>
        <p:txBody>
          <a:bodyPr/>
          <a:lstStyle/>
          <a:p>
            <a:r>
              <a:rPr lang="en-US" sz="2800" dirty="0" smtClean="0"/>
              <a:t>SURF Features Algorithm</a:t>
            </a:r>
          </a:p>
        </p:txBody>
      </p:sp>
      <p:sp>
        <p:nvSpPr>
          <p:cNvPr id="15" name="Rectangle 14"/>
          <p:cNvSpPr/>
          <p:nvPr/>
        </p:nvSpPr>
        <p:spPr>
          <a:xfrm>
            <a:off x="0" y="1142606"/>
            <a:ext cx="9144000" cy="3170099"/>
          </a:xfrm>
          <a:prstGeom prst="rect">
            <a:avLst/>
          </a:prstGeom>
        </p:spPr>
        <p:txBody>
          <a:bodyPr wrap="square">
            <a:spAutoFit/>
          </a:bodyPr>
          <a:lstStyle/>
          <a:p>
            <a:pPr marL="342900" indent="-342900">
              <a:buFont typeface="Arial"/>
              <a:buChar char="•"/>
            </a:pPr>
            <a:r>
              <a:rPr lang="en-US" sz="2000" dirty="0" smtClean="0">
                <a:latin typeface="+mn-lt"/>
              </a:rPr>
              <a:t>Load the first image and run SURF detection</a:t>
            </a:r>
          </a:p>
          <a:p>
            <a:pPr marL="800100" lvl="1" indent="-342900">
              <a:buFont typeface="Arial"/>
              <a:buChar char="•"/>
            </a:pPr>
            <a:r>
              <a:rPr lang="en-US" sz="2000" dirty="0" smtClean="0">
                <a:latin typeface="+mn-lt"/>
              </a:rPr>
              <a:t>The SURF detection algorithm determines the points in the image with interesting features, usually edges</a:t>
            </a:r>
          </a:p>
          <a:p>
            <a:endParaRPr lang="en-US" sz="2000" dirty="0" smtClean="0">
              <a:latin typeface="+mn-lt"/>
            </a:endParaRPr>
          </a:p>
          <a:p>
            <a:pPr marL="342900" indent="-342900">
              <a:buFont typeface="Arial"/>
              <a:buChar char="•"/>
            </a:pPr>
            <a:r>
              <a:rPr lang="en-US" sz="2000" dirty="0" smtClean="0">
                <a:latin typeface="+mn-lt"/>
              </a:rPr>
              <a:t>Run SURF detection on the next image, then determine what features the two images have in common</a:t>
            </a:r>
          </a:p>
          <a:p>
            <a:pPr marL="342900" indent="-342900">
              <a:buFont typeface="Arial"/>
              <a:buChar char="•"/>
            </a:pPr>
            <a:endParaRPr lang="en-US" sz="2000" dirty="0">
              <a:latin typeface="+mn-lt"/>
            </a:endParaRPr>
          </a:p>
          <a:p>
            <a:pPr marL="342900" indent="-342900">
              <a:buFont typeface="Arial"/>
              <a:buChar char="•"/>
            </a:pPr>
            <a:r>
              <a:rPr lang="en-US" sz="2000" dirty="0" smtClean="0">
                <a:latin typeface="+mn-lt"/>
              </a:rPr>
              <a:t>Use a statistical analysis to remove outliers</a:t>
            </a:r>
          </a:p>
          <a:p>
            <a:pPr marL="342900" indent="-342900">
              <a:buFont typeface="Arial"/>
              <a:buChar char="•"/>
            </a:pPr>
            <a:endParaRPr lang="en-US" sz="2000" dirty="0">
              <a:latin typeface="+mn-lt"/>
            </a:endParaRPr>
          </a:p>
          <a:p>
            <a:pPr marL="342900" indent="-342900">
              <a:buFont typeface="Arial"/>
              <a:buChar char="•"/>
            </a:pPr>
            <a:r>
              <a:rPr lang="en-US" sz="2000" dirty="0" smtClean="0">
                <a:latin typeface="+mn-lt"/>
              </a:rPr>
              <a:t>Draw a boundary around the area with the highest feature density</a:t>
            </a:r>
          </a:p>
        </p:txBody>
      </p:sp>
    </p:spTree>
    <p:custDataLst>
      <p:tags r:id="rId1"/>
    </p:custDataLst>
    <p:extLst>
      <p:ext uri="{BB962C8B-B14F-4D97-AF65-F5344CB8AC3E}">
        <p14:creationId xmlns:p14="http://schemas.microsoft.com/office/powerpoint/2010/main" val="2602702358"/>
      </p:ext>
    </p:extLst>
  </p:cSld>
  <p:clrMapOvr>
    <a:masterClrMapping/>
  </p:clrMapOvr>
  <p:transition advTm="2271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12" name="Slide Number Placeholder 5"/>
          <p:cNvSpPr>
            <a:spLocks noGrp="1"/>
          </p:cNvSpPr>
          <p:nvPr>
            <p:ph type="sldNum" sz="quarter" idx="11"/>
          </p:nvPr>
        </p:nvSpPr>
        <p:spPr/>
        <p:txBody>
          <a:bodyP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fld id="{95F32AC4-A085-4BD4-AE80-2E5CE0A5C704}" type="slidenum">
              <a:rPr lang="en-US">
                <a:solidFill>
                  <a:schemeClr val="bg1"/>
                </a:solidFill>
                <a:latin typeface="Arial" panose="020B0604020202020204" pitchFamily="34" charset="0"/>
              </a:rPr>
              <a:pPr eaLnBrk="1" hangingPunct="1"/>
              <a:t>26</a:t>
            </a:fld>
            <a:endParaRPr lang="en-US" dirty="0">
              <a:solidFill>
                <a:schemeClr val="bg1"/>
              </a:solidFill>
              <a:latin typeface="Arial" panose="020B0604020202020204" pitchFamily="34" charset="0"/>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5125" name="Title 2"/>
          <p:cNvSpPr>
            <a:spLocks noGrp="1"/>
          </p:cNvSpPr>
          <p:nvPr>
            <p:ph type="title"/>
          </p:nvPr>
        </p:nvSpPr>
        <p:spPr/>
        <p:txBody>
          <a:bodyPr/>
          <a:lstStyle/>
          <a:p>
            <a:r>
              <a:rPr lang="en-US" sz="2800" dirty="0"/>
              <a:t>Algorithm Summary</a:t>
            </a:r>
            <a:endParaRPr lang="en-US" sz="2800" dirty="0" smtClean="0"/>
          </a:p>
        </p:txBody>
      </p:sp>
      <p:sp>
        <p:nvSpPr>
          <p:cNvPr id="15" name="Rectangle 14"/>
          <p:cNvSpPr/>
          <p:nvPr/>
        </p:nvSpPr>
        <p:spPr>
          <a:xfrm>
            <a:off x="0" y="1142606"/>
            <a:ext cx="9144000" cy="1815882"/>
          </a:xfrm>
          <a:prstGeom prst="rect">
            <a:avLst/>
          </a:prstGeom>
        </p:spPr>
        <p:txBody>
          <a:bodyPr wrap="square">
            <a:spAutoFit/>
          </a:bodyPr>
          <a:lstStyle/>
          <a:p>
            <a:r>
              <a:rPr lang="en-US" sz="2400" dirty="0" smtClean="0">
                <a:latin typeface="+mn-lt"/>
              </a:rPr>
              <a:t>Step 1:</a:t>
            </a:r>
          </a:p>
          <a:p>
            <a:endParaRPr lang="en-US" sz="800" dirty="0" smtClean="0">
              <a:latin typeface="+mn-lt"/>
            </a:endParaRPr>
          </a:p>
          <a:p>
            <a:pPr marL="342900" indent="-342900">
              <a:buFont typeface="Arial"/>
              <a:buChar char="•"/>
            </a:pPr>
            <a:r>
              <a:rPr lang="en-US" sz="2000" dirty="0" smtClean="0">
                <a:latin typeface="+mn-lt"/>
              </a:rPr>
              <a:t>Load the first image and run SURF detection</a:t>
            </a:r>
          </a:p>
          <a:p>
            <a:pPr marL="800100" lvl="1" indent="-342900">
              <a:buFont typeface="Arial"/>
              <a:buChar char="•"/>
            </a:pPr>
            <a:r>
              <a:rPr lang="en-US" sz="2000" dirty="0" smtClean="0">
                <a:latin typeface="+mn-lt"/>
              </a:rPr>
              <a:t>The SURF detection algorithm determines the points in the image with interesting features, usually edges</a:t>
            </a:r>
          </a:p>
          <a:p>
            <a:endParaRPr lang="en-US" sz="2000" dirty="0" smtClean="0">
              <a:latin typeface="+mn-lt"/>
            </a:endParaRPr>
          </a:p>
        </p:txBody>
      </p:sp>
      <p:pic>
        <p:nvPicPr>
          <p:cNvPr id="3" name="Picture 2"/>
          <p:cNvPicPr>
            <a:picLocks noChangeAspect="1"/>
          </p:cNvPicPr>
          <p:nvPr/>
        </p:nvPicPr>
        <p:blipFill>
          <a:blip r:embed="rId4"/>
          <a:stretch>
            <a:fillRect/>
          </a:stretch>
        </p:blipFill>
        <p:spPr>
          <a:xfrm>
            <a:off x="1635034" y="2958488"/>
            <a:ext cx="5874339" cy="3508785"/>
          </a:xfrm>
          <a:prstGeom prst="rect">
            <a:avLst/>
          </a:prstGeom>
        </p:spPr>
      </p:pic>
    </p:spTree>
    <p:custDataLst>
      <p:tags r:id="rId1"/>
    </p:custDataLst>
    <p:extLst>
      <p:ext uri="{BB962C8B-B14F-4D97-AF65-F5344CB8AC3E}">
        <p14:creationId xmlns:p14="http://schemas.microsoft.com/office/powerpoint/2010/main" val="370198262"/>
      </p:ext>
    </p:extLst>
  </p:cSld>
  <p:clrMapOvr>
    <a:masterClrMapping/>
  </p:clrMapOvr>
  <p:transition advTm="2271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12" name="Slide Number Placeholder 5"/>
          <p:cNvSpPr>
            <a:spLocks noGrp="1"/>
          </p:cNvSpPr>
          <p:nvPr>
            <p:ph type="sldNum" sz="quarter" idx="11"/>
          </p:nvPr>
        </p:nvSpPr>
        <p:spPr/>
        <p:txBody>
          <a:bodyP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fld id="{95F32AC4-A085-4BD4-AE80-2E5CE0A5C704}" type="slidenum">
              <a:rPr lang="en-US">
                <a:solidFill>
                  <a:schemeClr val="bg1"/>
                </a:solidFill>
                <a:latin typeface="Arial" panose="020B0604020202020204" pitchFamily="34" charset="0"/>
              </a:rPr>
              <a:pPr eaLnBrk="1" hangingPunct="1"/>
              <a:t>27</a:t>
            </a:fld>
            <a:endParaRPr lang="en-US" dirty="0">
              <a:solidFill>
                <a:schemeClr val="bg1"/>
              </a:solidFill>
              <a:latin typeface="Arial" panose="020B0604020202020204" pitchFamily="34" charset="0"/>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5125" name="Title 2"/>
          <p:cNvSpPr>
            <a:spLocks noGrp="1"/>
          </p:cNvSpPr>
          <p:nvPr>
            <p:ph type="title"/>
          </p:nvPr>
        </p:nvSpPr>
        <p:spPr/>
        <p:txBody>
          <a:bodyPr/>
          <a:lstStyle/>
          <a:p>
            <a:r>
              <a:rPr lang="en-US" sz="2800" dirty="0"/>
              <a:t>Algorithm Summary</a:t>
            </a:r>
            <a:endParaRPr lang="en-US" sz="2800" dirty="0" smtClean="0"/>
          </a:p>
        </p:txBody>
      </p:sp>
      <p:sp>
        <p:nvSpPr>
          <p:cNvPr id="15" name="Rectangle 14"/>
          <p:cNvSpPr/>
          <p:nvPr/>
        </p:nvSpPr>
        <p:spPr>
          <a:xfrm>
            <a:off x="0" y="1142606"/>
            <a:ext cx="9144000" cy="1200329"/>
          </a:xfrm>
          <a:prstGeom prst="rect">
            <a:avLst/>
          </a:prstGeom>
        </p:spPr>
        <p:txBody>
          <a:bodyPr wrap="square">
            <a:spAutoFit/>
          </a:bodyPr>
          <a:lstStyle/>
          <a:p>
            <a:r>
              <a:rPr lang="en-US" sz="2400" dirty="0" smtClean="0">
                <a:latin typeface="+mn-lt"/>
              </a:rPr>
              <a:t>Step 2:</a:t>
            </a:r>
          </a:p>
          <a:p>
            <a:endParaRPr lang="en-US" sz="800" dirty="0" smtClean="0">
              <a:latin typeface="+mn-lt"/>
            </a:endParaRPr>
          </a:p>
          <a:p>
            <a:pPr marL="342900" indent="-342900">
              <a:buFont typeface="Arial"/>
              <a:buChar char="•"/>
            </a:pPr>
            <a:r>
              <a:rPr lang="en-US" sz="2000" dirty="0" smtClean="0">
                <a:latin typeface="+mn-lt"/>
              </a:rPr>
              <a:t>Run SURF detection on the next image, then determine what features the two images have in common</a:t>
            </a:r>
          </a:p>
        </p:txBody>
      </p:sp>
      <p:pic>
        <p:nvPicPr>
          <p:cNvPr id="2" name="Picture 1"/>
          <p:cNvPicPr>
            <a:picLocks noChangeAspect="1"/>
          </p:cNvPicPr>
          <p:nvPr/>
        </p:nvPicPr>
        <p:blipFill>
          <a:blip r:embed="rId4"/>
          <a:stretch>
            <a:fillRect/>
          </a:stretch>
        </p:blipFill>
        <p:spPr>
          <a:xfrm>
            <a:off x="196320" y="2860767"/>
            <a:ext cx="8739355" cy="2993632"/>
          </a:xfrm>
          <a:prstGeom prst="rect">
            <a:avLst/>
          </a:prstGeom>
        </p:spPr>
      </p:pic>
    </p:spTree>
    <p:custDataLst>
      <p:tags r:id="rId1"/>
    </p:custDataLst>
    <p:extLst>
      <p:ext uri="{BB962C8B-B14F-4D97-AF65-F5344CB8AC3E}">
        <p14:creationId xmlns:p14="http://schemas.microsoft.com/office/powerpoint/2010/main" val="2954042266"/>
      </p:ext>
    </p:extLst>
  </p:cSld>
  <p:clrMapOvr>
    <a:masterClrMapping/>
  </p:clrMapOvr>
  <p:transition advTm="2271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12" name="Slide Number Placeholder 5"/>
          <p:cNvSpPr>
            <a:spLocks noGrp="1"/>
          </p:cNvSpPr>
          <p:nvPr>
            <p:ph type="sldNum" sz="quarter" idx="11"/>
          </p:nvPr>
        </p:nvSpPr>
        <p:spPr/>
        <p:txBody>
          <a:bodyP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fld id="{95F32AC4-A085-4BD4-AE80-2E5CE0A5C704}" type="slidenum">
              <a:rPr lang="en-US">
                <a:solidFill>
                  <a:schemeClr val="bg1"/>
                </a:solidFill>
                <a:latin typeface="Arial" panose="020B0604020202020204" pitchFamily="34" charset="0"/>
              </a:rPr>
              <a:pPr eaLnBrk="1" hangingPunct="1"/>
              <a:t>28</a:t>
            </a:fld>
            <a:endParaRPr lang="en-US" dirty="0">
              <a:solidFill>
                <a:schemeClr val="bg1"/>
              </a:solidFill>
              <a:latin typeface="Arial" panose="020B0604020202020204" pitchFamily="34" charset="0"/>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5125" name="Title 2"/>
          <p:cNvSpPr>
            <a:spLocks noGrp="1"/>
          </p:cNvSpPr>
          <p:nvPr>
            <p:ph type="title"/>
          </p:nvPr>
        </p:nvSpPr>
        <p:spPr/>
        <p:txBody>
          <a:bodyPr/>
          <a:lstStyle/>
          <a:p>
            <a:r>
              <a:rPr lang="en-US" sz="2800" dirty="0"/>
              <a:t>Algorithm Summary</a:t>
            </a:r>
            <a:endParaRPr lang="en-US" sz="2800" dirty="0" smtClean="0"/>
          </a:p>
        </p:txBody>
      </p:sp>
      <p:sp>
        <p:nvSpPr>
          <p:cNvPr id="15" name="Rectangle 14"/>
          <p:cNvSpPr/>
          <p:nvPr/>
        </p:nvSpPr>
        <p:spPr>
          <a:xfrm>
            <a:off x="0" y="1142606"/>
            <a:ext cx="9144000" cy="1200329"/>
          </a:xfrm>
          <a:prstGeom prst="rect">
            <a:avLst/>
          </a:prstGeom>
        </p:spPr>
        <p:txBody>
          <a:bodyPr wrap="square">
            <a:spAutoFit/>
          </a:bodyPr>
          <a:lstStyle/>
          <a:p>
            <a:r>
              <a:rPr lang="en-US" sz="2400" dirty="0" smtClean="0">
                <a:latin typeface="+mn-lt"/>
              </a:rPr>
              <a:t>Step 3:</a:t>
            </a:r>
          </a:p>
          <a:p>
            <a:endParaRPr lang="en-US" sz="800" dirty="0" smtClean="0">
              <a:latin typeface="+mn-lt"/>
            </a:endParaRPr>
          </a:p>
          <a:p>
            <a:pPr marL="342900" indent="-342900">
              <a:buFont typeface="Arial"/>
              <a:buChar char="•"/>
            </a:pPr>
            <a:r>
              <a:rPr lang="en-US" sz="2000" dirty="0" smtClean="0">
                <a:latin typeface="+mn-lt"/>
              </a:rPr>
              <a:t>Use a statistical analysis to remove outliers</a:t>
            </a:r>
          </a:p>
          <a:p>
            <a:pPr lvl="1"/>
            <a:endParaRPr lang="en-US" sz="2000" dirty="0">
              <a:latin typeface="+mn-lt"/>
            </a:endParaRPr>
          </a:p>
        </p:txBody>
      </p:sp>
      <p:pic>
        <p:nvPicPr>
          <p:cNvPr id="2" name="Picture 1"/>
          <p:cNvPicPr>
            <a:picLocks noChangeAspect="1"/>
          </p:cNvPicPr>
          <p:nvPr/>
        </p:nvPicPr>
        <p:blipFill>
          <a:blip r:embed="rId4"/>
          <a:stretch>
            <a:fillRect/>
          </a:stretch>
        </p:blipFill>
        <p:spPr>
          <a:xfrm>
            <a:off x="76200" y="2856970"/>
            <a:ext cx="8991600" cy="2914944"/>
          </a:xfrm>
          <a:prstGeom prst="rect">
            <a:avLst/>
          </a:prstGeom>
        </p:spPr>
      </p:pic>
    </p:spTree>
    <p:custDataLst>
      <p:tags r:id="rId1"/>
    </p:custDataLst>
    <p:extLst>
      <p:ext uri="{BB962C8B-B14F-4D97-AF65-F5344CB8AC3E}">
        <p14:creationId xmlns:p14="http://schemas.microsoft.com/office/powerpoint/2010/main" val="3549358682"/>
      </p:ext>
    </p:extLst>
  </p:cSld>
  <p:clrMapOvr>
    <a:masterClrMapping/>
  </p:clrMapOvr>
  <p:transition advTm="2271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12" name="Slide Number Placeholder 5"/>
          <p:cNvSpPr>
            <a:spLocks noGrp="1"/>
          </p:cNvSpPr>
          <p:nvPr>
            <p:ph type="sldNum" sz="quarter" idx="11"/>
          </p:nvPr>
        </p:nvSpPr>
        <p:spPr/>
        <p:txBody>
          <a:bodyP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fld id="{95F32AC4-A085-4BD4-AE80-2E5CE0A5C704}" type="slidenum">
              <a:rPr lang="en-US">
                <a:solidFill>
                  <a:schemeClr val="bg1"/>
                </a:solidFill>
                <a:latin typeface="Arial" panose="020B0604020202020204" pitchFamily="34" charset="0"/>
              </a:rPr>
              <a:pPr eaLnBrk="1" hangingPunct="1"/>
              <a:t>29</a:t>
            </a:fld>
            <a:endParaRPr lang="en-US" dirty="0">
              <a:solidFill>
                <a:schemeClr val="bg1"/>
              </a:solidFill>
              <a:latin typeface="Arial" panose="020B0604020202020204" pitchFamily="34" charset="0"/>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5125" name="Title 2"/>
          <p:cNvSpPr>
            <a:spLocks noGrp="1"/>
          </p:cNvSpPr>
          <p:nvPr>
            <p:ph type="title"/>
          </p:nvPr>
        </p:nvSpPr>
        <p:spPr/>
        <p:txBody>
          <a:bodyPr/>
          <a:lstStyle/>
          <a:p>
            <a:r>
              <a:rPr lang="en-US" sz="2800" dirty="0"/>
              <a:t>Algorithm Summary</a:t>
            </a:r>
            <a:endParaRPr lang="en-US" sz="2800" dirty="0" smtClean="0"/>
          </a:p>
        </p:txBody>
      </p:sp>
      <p:sp>
        <p:nvSpPr>
          <p:cNvPr id="15" name="Rectangle 14"/>
          <p:cNvSpPr/>
          <p:nvPr/>
        </p:nvSpPr>
        <p:spPr>
          <a:xfrm>
            <a:off x="0" y="1142606"/>
            <a:ext cx="9144000" cy="892552"/>
          </a:xfrm>
          <a:prstGeom prst="rect">
            <a:avLst/>
          </a:prstGeom>
        </p:spPr>
        <p:txBody>
          <a:bodyPr wrap="square">
            <a:spAutoFit/>
          </a:bodyPr>
          <a:lstStyle/>
          <a:p>
            <a:r>
              <a:rPr lang="en-US" sz="2400" dirty="0" smtClean="0">
                <a:latin typeface="+mn-lt"/>
              </a:rPr>
              <a:t>Step 4:</a:t>
            </a:r>
          </a:p>
          <a:p>
            <a:endParaRPr lang="en-US" sz="800" dirty="0" smtClean="0">
              <a:latin typeface="+mn-lt"/>
            </a:endParaRPr>
          </a:p>
          <a:p>
            <a:pPr marL="342900" indent="-342900">
              <a:buFont typeface="Arial"/>
              <a:buChar char="•"/>
            </a:pPr>
            <a:r>
              <a:rPr lang="en-US" sz="2000" dirty="0" smtClean="0">
                <a:latin typeface="+mn-lt"/>
              </a:rPr>
              <a:t>Draw a boundary around the area with the highest feature density</a:t>
            </a:r>
          </a:p>
        </p:txBody>
      </p:sp>
      <p:pic>
        <p:nvPicPr>
          <p:cNvPr id="2" name="Picture 1"/>
          <p:cNvPicPr>
            <a:picLocks noChangeAspect="1"/>
          </p:cNvPicPr>
          <p:nvPr/>
        </p:nvPicPr>
        <p:blipFill>
          <a:blip r:embed="rId4"/>
          <a:stretch>
            <a:fillRect/>
          </a:stretch>
        </p:blipFill>
        <p:spPr>
          <a:xfrm>
            <a:off x="1233063" y="2328451"/>
            <a:ext cx="6677873" cy="3972603"/>
          </a:xfrm>
          <a:prstGeom prst="rect">
            <a:avLst/>
          </a:prstGeom>
        </p:spPr>
      </p:pic>
    </p:spTree>
    <p:custDataLst>
      <p:tags r:id="rId1"/>
    </p:custDataLst>
    <p:extLst>
      <p:ext uri="{BB962C8B-B14F-4D97-AF65-F5344CB8AC3E}">
        <p14:creationId xmlns:p14="http://schemas.microsoft.com/office/powerpoint/2010/main" val="1040608352"/>
      </p:ext>
    </p:extLst>
  </p:cSld>
  <p:clrMapOvr>
    <a:masterClrMapping/>
  </p:clrMapOvr>
  <p:transition advTm="2271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smtClean="0"/>
              <a:t>Team Introduction</a:t>
            </a:r>
          </a:p>
        </p:txBody>
      </p:sp>
      <p:sp>
        <p:nvSpPr>
          <p:cNvPr id="43" name="Date Placeholder 5"/>
          <p:cNvSpPr>
            <a:spLocks noGrp="1"/>
          </p:cNvSpPr>
          <p:nvPr>
            <p:ph type="dt" sz="quarter" idx="12"/>
          </p:nvPr>
        </p:nvSpPr>
        <p:spPr/>
        <p:txBody>
          <a:bodyPr/>
          <a:lstStyle/>
          <a:p>
            <a:pPr>
              <a:defRPr/>
            </a:pPr>
            <a:r>
              <a:rPr lang="en-US" smtClean="0"/>
              <a:t>April 19, 2015</a:t>
            </a:r>
            <a:endParaRPr lang="en-US" dirty="0"/>
          </a:p>
        </p:txBody>
      </p:sp>
      <p:sp>
        <p:nvSpPr>
          <p:cNvPr id="8228" name="Footer Placeholder 3"/>
          <p:cNvSpPr txBox="1">
            <a:spLocks/>
          </p:cNvSpPr>
          <p:nvPr/>
        </p:nvSpPr>
        <p:spPr bwMode="auto">
          <a:xfrm>
            <a:off x="2438400" y="6629400"/>
            <a:ext cx="4267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1200" b="1">
                <a:solidFill>
                  <a:schemeClr val="bg1"/>
                </a:solidFill>
              </a:rPr>
              <a:t>University of Washington</a:t>
            </a:r>
          </a:p>
        </p:txBody>
      </p:sp>
      <p:sp>
        <p:nvSpPr>
          <p:cNvPr id="8229" name="Slide Number Placeholder 4"/>
          <p:cNvSpPr txBox="1">
            <a:spLocks/>
          </p:cNvSpPr>
          <p:nvPr/>
        </p:nvSpPr>
        <p:spPr bwMode="auto">
          <a:xfrm>
            <a:off x="6934200" y="6629400"/>
            <a:ext cx="2133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r" eaLnBrk="1" hangingPunct="1">
              <a:spcBef>
                <a:spcPct val="0"/>
              </a:spcBef>
              <a:buClrTx/>
              <a:buSzTx/>
              <a:buFontTx/>
              <a:buNone/>
            </a:pPr>
            <a:fld id="{8398D56F-BC22-4255-9671-3F1231EC4D0A}" type="slidenum">
              <a:rPr lang="en-US" altLang="en-US" sz="1200">
                <a:solidFill>
                  <a:schemeClr val="bg1"/>
                </a:solidFill>
              </a:rPr>
              <a:pPr algn="r" eaLnBrk="1" hangingPunct="1">
                <a:spcBef>
                  <a:spcPct val="0"/>
                </a:spcBef>
                <a:buClrTx/>
                <a:buSzTx/>
                <a:buFontTx/>
                <a:buNone/>
              </a:pPr>
              <a:t>3</a:t>
            </a:fld>
            <a:endParaRPr lang="en-US" altLang="en-US" sz="1200">
              <a:solidFill>
                <a:schemeClr val="bg1"/>
              </a:solidFill>
            </a:endParaRPr>
          </a:p>
        </p:txBody>
      </p:sp>
      <p:sp>
        <p:nvSpPr>
          <p:cNvPr id="3" name="Footer Placeholder 2"/>
          <p:cNvSpPr>
            <a:spLocks noGrp="1"/>
          </p:cNvSpPr>
          <p:nvPr>
            <p:ph type="ftr" sz="quarter" idx="10"/>
          </p:nvPr>
        </p:nvSpPr>
        <p:spPr/>
        <p:txBody>
          <a:bodyPr/>
          <a:lstStyle/>
          <a:p>
            <a:pPr>
              <a:defRPr/>
            </a:pPr>
            <a:r>
              <a:rPr lang="en-US" smtClean="0"/>
              <a:t>University of Washington</a:t>
            </a:r>
            <a:endParaRPr lang="en-US"/>
          </a:p>
        </p:txBody>
      </p:sp>
      <p:sp>
        <p:nvSpPr>
          <p:cNvPr id="4" name="Slide Number Placeholder 3"/>
          <p:cNvSpPr>
            <a:spLocks noGrp="1"/>
          </p:cNvSpPr>
          <p:nvPr>
            <p:ph type="sldNum" sz="quarter" idx="11"/>
          </p:nvPr>
        </p:nvSpPr>
        <p:spPr/>
        <p:txBody>
          <a:bodyPr/>
          <a:lstStyle/>
          <a:p>
            <a:pPr>
              <a:defRPr/>
            </a:pPr>
            <a:fld id="{99004FE0-DFB1-4E29-9AF3-69391FC505A7}" type="slidenum">
              <a:rPr lang="en-US" smtClean="0"/>
              <a:pPr>
                <a:defRPr/>
              </a:pPr>
              <a:t>3</a:t>
            </a:fld>
            <a:endParaRPr lang="en-US"/>
          </a:p>
        </p:txBody>
      </p:sp>
      <p:sp>
        <p:nvSpPr>
          <p:cNvPr id="34" name="Rectangle 3"/>
          <p:cNvSpPr>
            <a:spLocks noChangeArrowheads="1"/>
          </p:cNvSpPr>
          <p:nvPr/>
        </p:nvSpPr>
        <p:spPr bwMode="auto">
          <a:xfrm>
            <a:off x="271463" y="1173163"/>
            <a:ext cx="8721725"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bg2"/>
              </a:buClr>
              <a:buSzPct val="75000"/>
              <a:buFont typeface="Wingdings" pitchFamily="2" charset="2"/>
              <a:buChar char="n"/>
              <a:defRPr/>
            </a:pPr>
            <a:r>
              <a:rPr lang="en-US" sz="2000" dirty="0" smtClean="0">
                <a:latin typeface="Arial" charset="0"/>
              </a:rPr>
              <a:t>27 developers</a:t>
            </a:r>
          </a:p>
          <a:p>
            <a:pPr marL="800100" lvl="1" indent="-342900">
              <a:spcBef>
                <a:spcPct val="20000"/>
              </a:spcBef>
              <a:buClr>
                <a:schemeClr val="bg2"/>
              </a:buClr>
              <a:buSzPct val="75000"/>
              <a:buFont typeface="Wingdings" pitchFamily="2" charset="2"/>
              <a:buChar char="n"/>
              <a:defRPr/>
            </a:pPr>
            <a:r>
              <a:rPr lang="en-US" sz="2000" dirty="0" smtClean="0">
                <a:latin typeface="Arial" charset="0"/>
              </a:rPr>
              <a:t>1 research scientist</a:t>
            </a:r>
          </a:p>
          <a:p>
            <a:pPr marL="800100" lvl="1" indent="-342900">
              <a:spcBef>
                <a:spcPct val="20000"/>
              </a:spcBef>
              <a:buClr>
                <a:schemeClr val="bg2"/>
              </a:buClr>
              <a:buSzPct val="75000"/>
              <a:buFont typeface="Wingdings" pitchFamily="2" charset="2"/>
              <a:buChar char="n"/>
              <a:defRPr/>
            </a:pPr>
            <a:r>
              <a:rPr lang="en-US" sz="2000" dirty="0">
                <a:latin typeface="Arial" charset="0"/>
              </a:rPr>
              <a:t>5</a:t>
            </a:r>
            <a:r>
              <a:rPr lang="en-US" sz="2000" dirty="0" smtClean="0">
                <a:latin typeface="Arial" charset="0"/>
              </a:rPr>
              <a:t> graduate students </a:t>
            </a:r>
          </a:p>
          <a:p>
            <a:pPr marL="800100" lvl="1" indent="-342900">
              <a:spcBef>
                <a:spcPct val="20000"/>
              </a:spcBef>
              <a:buClr>
                <a:schemeClr val="bg2"/>
              </a:buClr>
              <a:buSzPct val="75000"/>
              <a:buFont typeface="Wingdings" pitchFamily="2" charset="2"/>
              <a:buChar char="n"/>
              <a:defRPr/>
            </a:pPr>
            <a:r>
              <a:rPr lang="en-US" sz="2000" dirty="0" smtClean="0">
                <a:latin typeface="Arial" charset="0"/>
              </a:rPr>
              <a:t>21 undergraduates</a:t>
            </a:r>
          </a:p>
          <a:p>
            <a:pPr marL="342900" indent="-342900">
              <a:spcBef>
                <a:spcPct val="20000"/>
              </a:spcBef>
              <a:buClr>
                <a:schemeClr val="bg2"/>
              </a:buClr>
              <a:buSzPct val="75000"/>
              <a:buFont typeface="Wingdings" pitchFamily="2" charset="2"/>
              <a:buChar char="n"/>
              <a:defRPr/>
            </a:pPr>
            <a:r>
              <a:rPr lang="en-US" sz="2000" dirty="0" smtClean="0">
                <a:latin typeface="Arial" charset="0"/>
              </a:rPr>
              <a:t>Wide range of disciplines (AA, EE, ME, applied physics, etc.)</a:t>
            </a:r>
          </a:p>
          <a:p>
            <a:pPr marL="1257300" lvl="2" indent="-342900">
              <a:spcBef>
                <a:spcPct val="20000"/>
              </a:spcBef>
              <a:buClr>
                <a:schemeClr val="bg2"/>
              </a:buClr>
              <a:buSzPct val="75000"/>
              <a:buFont typeface="Wingdings" pitchFamily="2" charset="2"/>
              <a:buChar char="n"/>
              <a:defRPr/>
            </a:pPr>
            <a:endParaRPr lang="en-US" sz="2000" dirty="0" smtClean="0">
              <a:latin typeface="Arial" charset="0"/>
            </a:endParaRPr>
          </a:p>
        </p:txBody>
      </p:sp>
      <p:graphicFrame>
        <p:nvGraphicFramePr>
          <p:cNvPr id="10" name="Chart 9"/>
          <p:cNvGraphicFramePr>
            <a:graphicFrameLocks/>
          </p:cNvGraphicFramePr>
          <p:nvPr>
            <p:extLst>
              <p:ext uri="{D42A27DB-BD31-4B8C-83A1-F6EECF244321}">
                <p14:modId xmlns:p14="http://schemas.microsoft.com/office/powerpoint/2010/main" val="3015960181"/>
              </p:ext>
            </p:extLst>
          </p:nvPr>
        </p:nvGraphicFramePr>
        <p:xfrm>
          <a:off x="867246" y="3067050"/>
          <a:ext cx="7610475" cy="3562350"/>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3901002298"/>
      </p:ext>
    </p:extLst>
  </p:cSld>
  <p:clrMapOvr>
    <a:masterClrMapping/>
  </p:clrMapOvr>
  <p:transition advTm="58286"/>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12" name="Slide Number Placeholder 5"/>
          <p:cNvSpPr>
            <a:spLocks noGrp="1"/>
          </p:cNvSpPr>
          <p:nvPr>
            <p:ph type="sldNum" sz="quarter" idx="11"/>
          </p:nvPr>
        </p:nvSpPr>
        <p:spPr/>
        <p:txBody>
          <a:bodyP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fld id="{95F32AC4-A085-4BD4-AE80-2E5CE0A5C704}" type="slidenum">
              <a:rPr lang="en-US">
                <a:solidFill>
                  <a:schemeClr val="bg1"/>
                </a:solidFill>
                <a:latin typeface="Arial" panose="020B0604020202020204" pitchFamily="34" charset="0"/>
              </a:rPr>
              <a:pPr eaLnBrk="1" hangingPunct="1"/>
              <a:t>30</a:t>
            </a:fld>
            <a:endParaRPr lang="en-US" dirty="0">
              <a:solidFill>
                <a:schemeClr val="bg1"/>
              </a:solidFill>
              <a:latin typeface="Arial" panose="020B0604020202020204" pitchFamily="34" charset="0"/>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5125" name="Title 2"/>
          <p:cNvSpPr>
            <a:spLocks noGrp="1"/>
          </p:cNvSpPr>
          <p:nvPr>
            <p:ph type="title"/>
          </p:nvPr>
        </p:nvSpPr>
        <p:spPr/>
        <p:txBody>
          <a:bodyPr/>
          <a:lstStyle/>
          <a:p>
            <a:r>
              <a:rPr lang="en-US" sz="2800" dirty="0" smtClean="0"/>
              <a:t>Pros and Cons of SURF Features</a:t>
            </a:r>
          </a:p>
        </p:txBody>
      </p:sp>
      <p:sp>
        <p:nvSpPr>
          <p:cNvPr id="15" name="Rectangle 14"/>
          <p:cNvSpPr/>
          <p:nvPr/>
        </p:nvSpPr>
        <p:spPr>
          <a:xfrm>
            <a:off x="0" y="1142606"/>
            <a:ext cx="9144000" cy="2985433"/>
          </a:xfrm>
          <a:prstGeom prst="rect">
            <a:avLst/>
          </a:prstGeom>
        </p:spPr>
        <p:txBody>
          <a:bodyPr wrap="square">
            <a:spAutoFit/>
          </a:bodyPr>
          <a:lstStyle/>
          <a:p>
            <a:r>
              <a:rPr lang="en-US" sz="2400" dirty="0">
                <a:latin typeface="+mn-lt"/>
              </a:rPr>
              <a:t>Pros and Cons of SURF Feature Detection:</a:t>
            </a:r>
          </a:p>
          <a:p>
            <a:endParaRPr lang="en-US" sz="2000" dirty="0" smtClean="0">
              <a:latin typeface="+mn-lt"/>
            </a:endParaRPr>
          </a:p>
          <a:p>
            <a:r>
              <a:rPr lang="en-US" sz="2200" dirty="0" smtClean="0">
                <a:latin typeface="+mn-lt"/>
              </a:rPr>
              <a:t>Pros:</a:t>
            </a:r>
          </a:p>
          <a:p>
            <a:pPr marL="342900" indent="-342900">
              <a:buFont typeface="Arial"/>
              <a:buChar char="•"/>
            </a:pPr>
            <a:r>
              <a:rPr lang="en-US" sz="2000" dirty="0" smtClean="0">
                <a:latin typeface="+mn-lt"/>
              </a:rPr>
              <a:t>Robust</a:t>
            </a:r>
          </a:p>
          <a:p>
            <a:pPr marL="342900" indent="-342900">
              <a:buFont typeface="Arial"/>
              <a:buChar char="•"/>
            </a:pPr>
            <a:r>
              <a:rPr lang="en-US" sz="2000" dirty="0" smtClean="0">
                <a:latin typeface="+mn-lt"/>
              </a:rPr>
              <a:t>Object of interest does not have to be a distinct color from the environment </a:t>
            </a:r>
          </a:p>
          <a:p>
            <a:pPr marL="342900" indent="-342900">
              <a:buFont typeface="Arial"/>
              <a:buChar char="•"/>
            </a:pPr>
            <a:endParaRPr lang="en-US" sz="2000" dirty="0" smtClean="0">
              <a:latin typeface="+mn-lt"/>
            </a:endParaRPr>
          </a:p>
          <a:p>
            <a:r>
              <a:rPr lang="en-US" sz="2200" dirty="0" smtClean="0">
                <a:latin typeface="+mn-lt"/>
              </a:rPr>
              <a:t>Cons:</a:t>
            </a:r>
            <a:endParaRPr lang="en-US" sz="2200" dirty="0">
              <a:latin typeface="+mn-lt"/>
            </a:endParaRPr>
          </a:p>
          <a:p>
            <a:pPr marL="342900" indent="-342900">
              <a:buFont typeface="Arial"/>
              <a:buChar char="•"/>
            </a:pPr>
            <a:r>
              <a:rPr lang="en-US" sz="2000" dirty="0" smtClean="0">
                <a:latin typeface="+mn-lt"/>
              </a:rPr>
              <a:t>Slow runtime</a:t>
            </a:r>
          </a:p>
          <a:p>
            <a:pPr marL="342900" indent="-342900">
              <a:buFont typeface="Arial"/>
              <a:buChar char="•"/>
            </a:pPr>
            <a:r>
              <a:rPr lang="en-US" sz="2000" dirty="0">
                <a:latin typeface="+mn-lt"/>
              </a:rPr>
              <a:t>Can detect the wrong object if other objects have more </a:t>
            </a:r>
            <a:r>
              <a:rPr lang="en-US" sz="2000" dirty="0" smtClean="0">
                <a:latin typeface="+mn-lt"/>
              </a:rPr>
              <a:t>features</a:t>
            </a:r>
            <a:endParaRPr lang="en-US" sz="2000" dirty="0">
              <a:latin typeface="+mn-lt"/>
            </a:endParaRPr>
          </a:p>
        </p:txBody>
      </p:sp>
    </p:spTree>
    <p:custDataLst>
      <p:tags r:id="rId1"/>
    </p:custDataLst>
    <p:extLst>
      <p:ext uri="{BB962C8B-B14F-4D97-AF65-F5344CB8AC3E}">
        <p14:creationId xmlns:p14="http://schemas.microsoft.com/office/powerpoint/2010/main" val="1730383223"/>
      </p:ext>
    </p:extLst>
  </p:cSld>
  <p:clrMapOvr>
    <a:masterClrMapping/>
  </p:clrMapOvr>
  <p:transition advTm="2271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12" name="Slide Number Placeholder 5"/>
          <p:cNvSpPr>
            <a:spLocks noGrp="1"/>
          </p:cNvSpPr>
          <p:nvPr>
            <p:ph type="sldNum" sz="quarter" idx="11"/>
          </p:nvPr>
        </p:nvSpPr>
        <p:spPr/>
        <p:txBody>
          <a:bodyP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fld id="{95F32AC4-A085-4BD4-AE80-2E5CE0A5C704}" type="slidenum">
              <a:rPr lang="en-US">
                <a:solidFill>
                  <a:schemeClr val="bg1"/>
                </a:solidFill>
                <a:latin typeface="Arial" panose="020B0604020202020204" pitchFamily="34" charset="0"/>
              </a:rPr>
              <a:pPr eaLnBrk="1" hangingPunct="1"/>
              <a:t>31</a:t>
            </a:fld>
            <a:endParaRPr lang="en-US" dirty="0">
              <a:solidFill>
                <a:schemeClr val="bg1"/>
              </a:solidFill>
              <a:latin typeface="Arial" panose="020B0604020202020204" pitchFamily="34" charset="0"/>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5125" name="Title 2"/>
          <p:cNvSpPr>
            <a:spLocks noGrp="1"/>
          </p:cNvSpPr>
          <p:nvPr>
            <p:ph type="title"/>
          </p:nvPr>
        </p:nvSpPr>
        <p:spPr/>
        <p:txBody>
          <a:bodyPr/>
          <a:lstStyle/>
          <a:p>
            <a:r>
              <a:rPr lang="en-US" sz="2800" dirty="0" smtClean="0"/>
              <a:t>Color Thresholding Algorithm</a:t>
            </a:r>
          </a:p>
        </p:txBody>
      </p:sp>
      <p:sp>
        <p:nvSpPr>
          <p:cNvPr id="15" name="Rectangle 14"/>
          <p:cNvSpPr/>
          <p:nvPr/>
        </p:nvSpPr>
        <p:spPr>
          <a:xfrm>
            <a:off x="0" y="1142606"/>
            <a:ext cx="9144000" cy="5016758"/>
          </a:xfrm>
          <a:prstGeom prst="rect">
            <a:avLst/>
          </a:prstGeom>
        </p:spPr>
        <p:txBody>
          <a:bodyPr wrap="square">
            <a:spAutoFit/>
          </a:bodyPr>
          <a:lstStyle/>
          <a:p>
            <a:pPr marL="342900" indent="-342900">
              <a:buFont typeface="Arial"/>
              <a:buChar char="•"/>
            </a:pPr>
            <a:r>
              <a:rPr lang="en-US" sz="2000" dirty="0" smtClean="0">
                <a:latin typeface="+mn-lt"/>
              </a:rPr>
              <a:t>Load the image and select area of interest, then choose the tolerance band for the color threshold</a:t>
            </a:r>
          </a:p>
          <a:p>
            <a:pPr marL="800100" lvl="1" indent="-342900">
              <a:buFont typeface="Arial"/>
              <a:buChar char="•"/>
            </a:pPr>
            <a:r>
              <a:rPr lang="en-US" sz="2000" dirty="0" smtClean="0">
                <a:latin typeface="+mn-lt"/>
              </a:rPr>
              <a:t>Tolerance is ideally based upon the amount of color contrast between the object of interest and the surrounding environment</a:t>
            </a:r>
          </a:p>
          <a:p>
            <a:endParaRPr lang="en-US" sz="2000" dirty="0" smtClean="0">
              <a:latin typeface="+mn-lt"/>
            </a:endParaRPr>
          </a:p>
          <a:p>
            <a:pPr marL="342900" indent="-342900">
              <a:buFont typeface="Arial"/>
              <a:buChar char="•"/>
            </a:pPr>
            <a:r>
              <a:rPr lang="en-US" sz="2000" dirty="0" smtClean="0">
                <a:latin typeface="+mn-lt"/>
              </a:rPr>
              <a:t>Determine the color properties of the area of interest and apply the color threshold</a:t>
            </a:r>
          </a:p>
          <a:p>
            <a:pPr marL="342900" indent="-342900">
              <a:buFont typeface="Arial"/>
              <a:buChar char="•"/>
            </a:pPr>
            <a:endParaRPr lang="en-US" sz="2000" dirty="0">
              <a:latin typeface="+mn-lt"/>
            </a:endParaRPr>
          </a:p>
          <a:p>
            <a:pPr marL="342900" indent="-342900">
              <a:buFont typeface="Arial"/>
              <a:buChar char="•"/>
            </a:pPr>
            <a:r>
              <a:rPr lang="en-US" sz="2000" dirty="0" smtClean="0">
                <a:latin typeface="+mn-lt"/>
              </a:rPr>
              <a:t>Determine areas of the red, green, and blue channels of the next, new image</a:t>
            </a:r>
          </a:p>
          <a:p>
            <a:pPr marL="342900" indent="-342900">
              <a:buFont typeface="Arial"/>
              <a:buChar char="•"/>
            </a:pPr>
            <a:endParaRPr lang="en-US" sz="2000" dirty="0">
              <a:latin typeface="+mn-lt"/>
            </a:endParaRPr>
          </a:p>
          <a:p>
            <a:pPr marL="342900" indent="-342900">
              <a:buFont typeface="Arial"/>
              <a:buChar char="•"/>
            </a:pPr>
            <a:r>
              <a:rPr lang="en-US" sz="2000" dirty="0" smtClean="0">
                <a:latin typeface="+mn-lt"/>
              </a:rPr>
              <a:t>Select only the areas in which the required red, green, and blue thresholds are met</a:t>
            </a:r>
          </a:p>
          <a:p>
            <a:pPr marL="342900" indent="-342900">
              <a:buFont typeface="Arial"/>
              <a:buChar char="•"/>
            </a:pPr>
            <a:endParaRPr lang="en-US" sz="2000" dirty="0">
              <a:latin typeface="+mn-lt"/>
            </a:endParaRPr>
          </a:p>
          <a:p>
            <a:pPr marL="342900" indent="-342900">
              <a:buFont typeface="Arial"/>
              <a:buChar char="•"/>
            </a:pPr>
            <a:r>
              <a:rPr lang="en-US" sz="2000" dirty="0" smtClean="0">
                <a:latin typeface="+mn-lt"/>
              </a:rPr>
              <a:t>Find the center of the area</a:t>
            </a:r>
          </a:p>
          <a:p>
            <a:pPr marL="800100" lvl="1" indent="-342900">
              <a:buFont typeface="Arial"/>
              <a:buChar char="•"/>
            </a:pPr>
            <a:endParaRPr lang="en-US" sz="2000" dirty="0">
              <a:latin typeface="+mn-lt"/>
            </a:endParaRPr>
          </a:p>
        </p:txBody>
      </p:sp>
    </p:spTree>
    <p:custDataLst>
      <p:tags r:id="rId1"/>
    </p:custDataLst>
    <p:extLst>
      <p:ext uri="{BB962C8B-B14F-4D97-AF65-F5344CB8AC3E}">
        <p14:creationId xmlns:p14="http://schemas.microsoft.com/office/powerpoint/2010/main" val="1680260422"/>
      </p:ext>
    </p:extLst>
  </p:cSld>
  <p:clrMapOvr>
    <a:masterClrMapping/>
  </p:clrMapOvr>
  <p:transition advTm="2271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12" name="Slide Number Placeholder 5"/>
          <p:cNvSpPr>
            <a:spLocks noGrp="1"/>
          </p:cNvSpPr>
          <p:nvPr>
            <p:ph type="sldNum" sz="quarter" idx="11"/>
          </p:nvPr>
        </p:nvSpPr>
        <p:spPr/>
        <p:txBody>
          <a:bodyP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fld id="{95F32AC4-A085-4BD4-AE80-2E5CE0A5C704}" type="slidenum">
              <a:rPr lang="en-US">
                <a:solidFill>
                  <a:schemeClr val="bg1"/>
                </a:solidFill>
                <a:latin typeface="Arial" panose="020B0604020202020204" pitchFamily="34" charset="0"/>
              </a:rPr>
              <a:pPr eaLnBrk="1" hangingPunct="1"/>
              <a:t>32</a:t>
            </a:fld>
            <a:endParaRPr lang="en-US" dirty="0">
              <a:solidFill>
                <a:schemeClr val="bg1"/>
              </a:solidFill>
              <a:latin typeface="Arial" panose="020B0604020202020204" pitchFamily="34" charset="0"/>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5125" name="Title 2"/>
          <p:cNvSpPr>
            <a:spLocks noGrp="1"/>
          </p:cNvSpPr>
          <p:nvPr>
            <p:ph type="title"/>
          </p:nvPr>
        </p:nvSpPr>
        <p:spPr/>
        <p:txBody>
          <a:bodyPr/>
          <a:lstStyle/>
          <a:p>
            <a:r>
              <a:rPr lang="en-US" sz="2800" dirty="0"/>
              <a:t>Algorithm Summary</a:t>
            </a:r>
            <a:endParaRPr lang="en-US" sz="2800" dirty="0" smtClean="0"/>
          </a:p>
        </p:txBody>
      </p:sp>
      <p:sp>
        <p:nvSpPr>
          <p:cNvPr id="15" name="Rectangle 14"/>
          <p:cNvSpPr/>
          <p:nvPr/>
        </p:nvSpPr>
        <p:spPr>
          <a:xfrm>
            <a:off x="0" y="1142606"/>
            <a:ext cx="9144000" cy="2123658"/>
          </a:xfrm>
          <a:prstGeom prst="rect">
            <a:avLst/>
          </a:prstGeom>
        </p:spPr>
        <p:txBody>
          <a:bodyPr wrap="square">
            <a:spAutoFit/>
          </a:bodyPr>
          <a:lstStyle/>
          <a:p>
            <a:r>
              <a:rPr lang="en-US" sz="2400" dirty="0" smtClean="0">
                <a:latin typeface="+mn-lt"/>
              </a:rPr>
              <a:t>Step 1:</a:t>
            </a:r>
          </a:p>
          <a:p>
            <a:endParaRPr lang="en-US" sz="800" dirty="0" smtClean="0">
              <a:latin typeface="+mn-lt"/>
            </a:endParaRPr>
          </a:p>
          <a:p>
            <a:pPr marL="342900" indent="-342900">
              <a:buFont typeface="Arial"/>
              <a:buChar char="•"/>
            </a:pPr>
            <a:r>
              <a:rPr lang="en-US" sz="2000" dirty="0" smtClean="0">
                <a:latin typeface="+mn-lt"/>
              </a:rPr>
              <a:t>Load the image and select area of interest and choose the tolerance</a:t>
            </a:r>
          </a:p>
          <a:p>
            <a:pPr marL="800100" lvl="1" indent="-342900">
              <a:buFont typeface="Arial"/>
              <a:buChar char="•"/>
            </a:pPr>
            <a:r>
              <a:rPr lang="en-US" sz="2000" dirty="0" smtClean="0">
                <a:latin typeface="+mn-lt"/>
              </a:rPr>
              <a:t>Tolerance is ideally based upon the amount of color contrast between the object of interest and the surrounding environment</a:t>
            </a:r>
          </a:p>
          <a:p>
            <a:endParaRPr lang="en-US" sz="2000" dirty="0" smtClean="0">
              <a:latin typeface="+mn-lt"/>
            </a:endParaRPr>
          </a:p>
          <a:p>
            <a:pPr marL="800100" lvl="1" indent="-342900">
              <a:buFont typeface="Arial"/>
              <a:buChar char="•"/>
            </a:pPr>
            <a:endParaRPr lang="en-US" sz="2000" dirty="0">
              <a:latin typeface="+mn-lt"/>
            </a:endParaRPr>
          </a:p>
        </p:txBody>
      </p:sp>
      <p:pic>
        <p:nvPicPr>
          <p:cNvPr id="2" name="Picture 1" descr="Step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942" y="2591716"/>
            <a:ext cx="6318116" cy="4378892"/>
          </a:xfrm>
          <a:prstGeom prst="rect">
            <a:avLst/>
          </a:prstGeom>
        </p:spPr>
      </p:pic>
    </p:spTree>
    <p:custDataLst>
      <p:tags r:id="rId1"/>
    </p:custDataLst>
    <p:extLst>
      <p:ext uri="{BB962C8B-B14F-4D97-AF65-F5344CB8AC3E}">
        <p14:creationId xmlns:p14="http://schemas.microsoft.com/office/powerpoint/2010/main" val="591255520"/>
      </p:ext>
    </p:extLst>
  </p:cSld>
  <p:clrMapOvr>
    <a:masterClrMapping/>
  </p:clrMapOvr>
  <p:transition advTm="2271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12" name="Slide Number Placeholder 5"/>
          <p:cNvSpPr>
            <a:spLocks noGrp="1"/>
          </p:cNvSpPr>
          <p:nvPr>
            <p:ph type="sldNum" sz="quarter" idx="11"/>
          </p:nvPr>
        </p:nvSpPr>
        <p:spPr/>
        <p:txBody>
          <a:bodyP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fld id="{95F32AC4-A085-4BD4-AE80-2E5CE0A5C704}" type="slidenum">
              <a:rPr lang="en-US">
                <a:solidFill>
                  <a:schemeClr val="bg1"/>
                </a:solidFill>
                <a:latin typeface="Arial" panose="020B0604020202020204" pitchFamily="34" charset="0"/>
              </a:rPr>
              <a:pPr eaLnBrk="1" hangingPunct="1"/>
              <a:t>33</a:t>
            </a:fld>
            <a:endParaRPr lang="en-US" dirty="0">
              <a:solidFill>
                <a:schemeClr val="bg1"/>
              </a:solidFill>
              <a:latin typeface="Arial" panose="020B0604020202020204" pitchFamily="34" charset="0"/>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5125" name="Title 2"/>
          <p:cNvSpPr>
            <a:spLocks noGrp="1"/>
          </p:cNvSpPr>
          <p:nvPr>
            <p:ph type="title"/>
          </p:nvPr>
        </p:nvSpPr>
        <p:spPr/>
        <p:txBody>
          <a:bodyPr/>
          <a:lstStyle/>
          <a:p>
            <a:r>
              <a:rPr lang="en-US" sz="2800" dirty="0"/>
              <a:t>Algorithm Summary</a:t>
            </a:r>
            <a:endParaRPr lang="en-US" sz="2800" dirty="0" smtClean="0"/>
          </a:p>
        </p:txBody>
      </p:sp>
      <p:sp>
        <p:nvSpPr>
          <p:cNvPr id="15" name="Rectangle 14"/>
          <p:cNvSpPr/>
          <p:nvPr/>
        </p:nvSpPr>
        <p:spPr>
          <a:xfrm>
            <a:off x="0" y="1142606"/>
            <a:ext cx="9144000" cy="2246769"/>
          </a:xfrm>
          <a:prstGeom prst="rect">
            <a:avLst/>
          </a:prstGeom>
        </p:spPr>
        <p:txBody>
          <a:bodyPr wrap="square">
            <a:spAutoFit/>
          </a:bodyPr>
          <a:lstStyle/>
          <a:p>
            <a:r>
              <a:rPr lang="en-US" sz="2400" dirty="0" smtClean="0">
                <a:latin typeface="Arial"/>
                <a:cs typeface="Arial"/>
              </a:rPr>
              <a:t>Step 2:</a:t>
            </a:r>
          </a:p>
          <a:p>
            <a:endParaRPr lang="en-US" sz="800" dirty="0" smtClean="0">
              <a:latin typeface="Arial"/>
              <a:cs typeface="Arial"/>
            </a:endParaRPr>
          </a:p>
          <a:p>
            <a:pPr marL="342900" indent="-342900">
              <a:buFont typeface="Arial"/>
              <a:buChar char="•"/>
            </a:pPr>
            <a:r>
              <a:rPr lang="en-US" sz="2000" dirty="0" smtClean="0">
                <a:latin typeface="Arial"/>
                <a:cs typeface="Arial"/>
              </a:rPr>
              <a:t>Determine </a:t>
            </a:r>
            <a:r>
              <a:rPr lang="en-US" sz="2000" dirty="0">
                <a:latin typeface="Arial"/>
                <a:cs typeface="Arial"/>
              </a:rPr>
              <a:t>the color properties of the area of interest and apply the threshold</a:t>
            </a:r>
          </a:p>
          <a:p>
            <a:pPr marL="342900" indent="-342900">
              <a:buFont typeface="Arial"/>
              <a:buChar char="•"/>
            </a:pPr>
            <a:endParaRPr lang="en-US" sz="400" dirty="0">
              <a:latin typeface="Arial"/>
              <a:cs typeface="Arial"/>
            </a:endParaRPr>
          </a:p>
          <a:p>
            <a:pPr marL="342900" indent="-342900">
              <a:buFont typeface="Arial"/>
              <a:buChar char="•"/>
            </a:pPr>
            <a:r>
              <a:rPr lang="en-US" sz="2000" dirty="0">
                <a:latin typeface="Arial"/>
                <a:cs typeface="Arial"/>
              </a:rPr>
              <a:t>Determine areas of the </a:t>
            </a:r>
            <a:r>
              <a:rPr lang="en-US" sz="2000" dirty="0" smtClean="0">
                <a:latin typeface="Arial"/>
                <a:cs typeface="Arial"/>
              </a:rPr>
              <a:t>red, green, </a:t>
            </a:r>
            <a:r>
              <a:rPr lang="en-US" sz="2000" dirty="0">
                <a:latin typeface="Arial"/>
                <a:cs typeface="Arial"/>
              </a:rPr>
              <a:t>and blue channels of the next, new image</a:t>
            </a:r>
          </a:p>
          <a:p>
            <a:pPr marL="342900" indent="-342900">
              <a:buFont typeface="Arial"/>
              <a:buChar char="•"/>
            </a:pPr>
            <a:endParaRPr lang="en-US" sz="400" dirty="0">
              <a:latin typeface="Arial"/>
              <a:cs typeface="Arial"/>
            </a:endParaRPr>
          </a:p>
          <a:p>
            <a:pPr marL="342900" indent="-342900">
              <a:buFont typeface="Arial"/>
              <a:buChar char="•"/>
            </a:pPr>
            <a:r>
              <a:rPr lang="en-US" sz="2000" dirty="0">
                <a:latin typeface="Arial"/>
                <a:cs typeface="Arial"/>
              </a:rPr>
              <a:t>Select only the areas in which the required </a:t>
            </a:r>
            <a:r>
              <a:rPr lang="en-US" sz="2000" dirty="0" smtClean="0">
                <a:latin typeface="Arial"/>
                <a:cs typeface="Arial"/>
              </a:rPr>
              <a:t>red, green, </a:t>
            </a:r>
            <a:r>
              <a:rPr lang="en-US" sz="2000" dirty="0">
                <a:latin typeface="Arial"/>
                <a:cs typeface="Arial"/>
              </a:rPr>
              <a:t>and blue thresholds are met</a:t>
            </a:r>
          </a:p>
        </p:txBody>
      </p:sp>
      <p:pic>
        <p:nvPicPr>
          <p:cNvPr id="4" name="Picture 3" descr="RGB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8428" y="3204709"/>
            <a:ext cx="5640056" cy="3424691"/>
          </a:xfrm>
          <a:prstGeom prst="rect">
            <a:avLst/>
          </a:prstGeom>
        </p:spPr>
      </p:pic>
    </p:spTree>
    <p:custDataLst>
      <p:tags r:id="rId1"/>
    </p:custDataLst>
    <p:extLst>
      <p:ext uri="{BB962C8B-B14F-4D97-AF65-F5344CB8AC3E}">
        <p14:creationId xmlns:p14="http://schemas.microsoft.com/office/powerpoint/2010/main" val="3639235142"/>
      </p:ext>
    </p:extLst>
  </p:cSld>
  <p:clrMapOvr>
    <a:masterClrMapping/>
  </p:clrMapOvr>
  <p:transition advTm="2271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12" name="Slide Number Placeholder 5"/>
          <p:cNvSpPr>
            <a:spLocks noGrp="1"/>
          </p:cNvSpPr>
          <p:nvPr>
            <p:ph type="sldNum" sz="quarter" idx="11"/>
          </p:nvPr>
        </p:nvSpPr>
        <p:spPr/>
        <p:txBody>
          <a:bodyP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fld id="{95F32AC4-A085-4BD4-AE80-2E5CE0A5C704}" type="slidenum">
              <a:rPr lang="en-US">
                <a:solidFill>
                  <a:schemeClr val="bg1"/>
                </a:solidFill>
                <a:latin typeface="Arial" panose="020B0604020202020204" pitchFamily="34" charset="0"/>
              </a:rPr>
              <a:pPr eaLnBrk="1" hangingPunct="1"/>
              <a:t>34</a:t>
            </a:fld>
            <a:endParaRPr lang="en-US" dirty="0">
              <a:solidFill>
                <a:schemeClr val="bg1"/>
              </a:solidFill>
              <a:latin typeface="Arial" panose="020B0604020202020204" pitchFamily="34" charset="0"/>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5125" name="Title 2"/>
          <p:cNvSpPr>
            <a:spLocks noGrp="1"/>
          </p:cNvSpPr>
          <p:nvPr>
            <p:ph type="title"/>
          </p:nvPr>
        </p:nvSpPr>
        <p:spPr/>
        <p:txBody>
          <a:bodyPr/>
          <a:lstStyle/>
          <a:p>
            <a:r>
              <a:rPr lang="en-US" sz="2800" dirty="0"/>
              <a:t>Algorithm Summary</a:t>
            </a:r>
            <a:endParaRPr lang="en-US" sz="2800" dirty="0" smtClean="0"/>
          </a:p>
        </p:txBody>
      </p:sp>
      <p:sp>
        <p:nvSpPr>
          <p:cNvPr id="15" name="Rectangle 14"/>
          <p:cNvSpPr/>
          <p:nvPr/>
        </p:nvSpPr>
        <p:spPr>
          <a:xfrm>
            <a:off x="0" y="1142606"/>
            <a:ext cx="9144000" cy="892552"/>
          </a:xfrm>
          <a:prstGeom prst="rect">
            <a:avLst/>
          </a:prstGeom>
        </p:spPr>
        <p:txBody>
          <a:bodyPr wrap="square">
            <a:spAutoFit/>
          </a:bodyPr>
          <a:lstStyle/>
          <a:p>
            <a:r>
              <a:rPr lang="en-US" sz="2400" dirty="0" smtClean="0">
                <a:latin typeface="Arial"/>
                <a:cs typeface="Arial"/>
              </a:rPr>
              <a:t>Step 3:</a:t>
            </a:r>
          </a:p>
          <a:p>
            <a:endParaRPr lang="en-US" sz="800" dirty="0" smtClean="0">
              <a:latin typeface="Arial"/>
              <a:cs typeface="Arial"/>
            </a:endParaRPr>
          </a:p>
          <a:p>
            <a:pPr marL="342900" indent="-342900">
              <a:buFont typeface="Arial"/>
              <a:buChar char="•"/>
            </a:pPr>
            <a:r>
              <a:rPr lang="en-US" sz="2000" dirty="0">
                <a:latin typeface="Arial"/>
                <a:cs typeface="Arial"/>
              </a:rPr>
              <a:t>Find the center of the </a:t>
            </a:r>
            <a:r>
              <a:rPr lang="en-US" sz="2000" dirty="0" smtClean="0">
                <a:latin typeface="Arial"/>
                <a:cs typeface="Arial"/>
              </a:rPr>
              <a:t>object, and repeat for the next image</a:t>
            </a:r>
            <a:endParaRPr lang="en-US" sz="2000" dirty="0">
              <a:latin typeface="Arial"/>
              <a:cs typeface="Arial"/>
            </a:endParaRPr>
          </a:p>
        </p:txBody>
      </p:sp>
      <p:pic>
        <p:nvPicPr>
          <p:cNvPr id="5" name="Picture 4" descr="raw.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046" y="2773095"/>
            <a:ext cx="3829536" cy="2872152"/>
          </a:xfrm>
          <a:prstGeom prst="rect">
            <a:avLst/>
          </a:prstGeom>
        </p:spPr>
      </p:pic>
      <p:pic>
        <p:nvPicPr>
          <p:cNvPr id="6" name="Picture 5" descr="Processe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3655" y="2769337"/>
            <a:ext cx="3839557" cy="2879668"/>
          </a:xfrm>
          <a:prstGeom prst="rect">
            <a:avLst/>
          </a:prstGeom>
        </p:spPr>
      </p:pic>
    </p:spTree>
    <p:custDataLst>
      <p:tags r:id="rId1"/>
    </p:custDataLst>
    <p:extLst>
      <p:ext uri="{BB962C8B-B14F-4D97-AF65-F5344CB8AC3E}">
        <p14:creationId xmlns:p14="http://schemas.microsoft.com/office/powerpoint/2010/main" val="2512762192"/>
      </p:ext>
    </p:extLst>
  </p:cSld>
  <p:clrMapOvr>
    <a:masterClrMapping/>
  </p:clrMapOvr>
  <p:transition advTm="22710"/>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12" name="Slide Number Placeholder 5"/>
          <p:cNvSpPr>
            <a:spLocks noGrp="1"/>
          </p:cNvSpPr>
          <p:nvPr>
            <p:ph type="sldNum" sz="quarter" idx="11"/>
          </p:nvPr>
        </p:nvSpPr>
        <p:spPr/>
        <p:txBody>
          <a:bodyP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fld id="{95F32AC4-A085-4BD4-AE80-2E5CE0A5C704}" type="slidenum">
              <a:rPr lang="en-US">
                <a:solidFill>
                  <a:schemeClr val="bg1"/>
                </a:solidFill>
                <a:latin typeface="Arial" panose="020B0604020202020204" pitchFamily="34" charset="0"/>
              </a:rPr>
              <a:pPr eaLnBrk="1" hangingPunct="1"/>
              <a:t>35</a:t>
            </a:fld>
            <a:endParaRPr lang="en-US" dirty="0">
              <a:solidFill>
                <a:schemeClr val="bg1"/>
              </a:solidFill>
              <a:latin typeface="Arial" panose="020B0604020202020204" pitchFamily="34" charset="0"/>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5125" name="Title 2"/>
          <p:cNvSpPr>
            <a:spLocks noGrp="1"/>
          </p:cNvSpPr>
          <p:nvPr>
            <p:ph type="title"/>
          </p:nvPr>
        </p:nvSpPr>
        <p:spPr/>
        <p:txBody>
          <a:bodyPr/>
          <a:lstStyle/>
          <a:p>
            <a:r>
              <a:rPr lang="en-US" sz="2800" dirty="0" smtClean="0"/>
              <a:t>Pros and Cons of Color Thresholding</a:t>
            </a:r>
          </a:p>
        </p:txBody>
      </p:sp>
      <p:sp>
        <p:nvSpPr>
          <p:cNvPr id="15" name="Rectangle 14"/>
          <p:cNvSpPr/>
          <p:nvPr/>
        </p:nvSpPr>
        <p:spPr>
          <a:xfrm>
            <a:off x="0" y="1142606"/>
            <a:ext cx="9144000" cy="2369880"/>
          </a:xfrm>
          <a:prstGeom prst="rect">
            <a:avLst/>
          </a:prstGeom>
        </p:spPr>
        <p:txBody>
          <a:bodyPr wrap="square">
            <a:spAutoFit/>
          </a:bodyPr>
          <a:lstStyle/>
          <a:p>
            <a:r>
              <a:rPr lang="en-US" sz="2400" dirty="0">
                <a:latin typeface="+mn-lt"/>
              </a:rPr>
              <a:t>Pros and Cons of </a:t>
            </a:r>
            <a:r>
              <a:rPr lang="en-US" sz="2400" dirty="0" smtClean="0">
                <a:latin typeface="+mn-lt"/>
              </a:rPr>
              <a:t>Color Thresholding:</a:t>
            </a:r>
            <a:endParaRPr lang="en-US" sz="2400" dirty="0">
              <a:latin typeface="+mn-lt"/>
            </a:endParaRPr>
          </a:p>
          <a:p>
            <a:endParaRPr lang="en-US" sz="2000" dirty="0" smtClean="0">
              <a:latin typeface="+mn-lt"/>
            </a:endParaRPr>
          </a:p>
          <a:p>
            <a:r>
              <a:rPr lang="en-US" sz="2200" dirty="0" smtClean="0">
                <a:latin typeface="+mn-lt"/>
              </a:rPr>
              <a:t>Pros:</a:t>
            </a:r>
          </a:p>
          <a:p>
            <a:pPr marL="342900" indent="-342900">
              <a:buFont typeface="Arial"/>
              <a:buChar char="•"/>
            </a:pPr>
            <a:r>
              <a:rPr lang="en-US" sz="2000" dirty="0" smtClean="0">
                <a:latin typeface="+mn-lt"/>
              </a:rPr>
              <a:t>Fast runtime</a:t>
            </a:r>
          </a:p>
          <a:p>
            <a:pPr marL="342900" indent="-342900">
              <a:buFont typeface="Arial"/>
              <a:buChar char="•"/>
            </a:pPr>
            <a:endParaRPr lang="en-US" sz="2000" dirty="0" smtClean="0">
              <a:latin typeface="+mn-lt"/>
            </a:endParaRPr>
          </a:p>
          <a:p>
            <a:r>
              <a:rPr lang="en-US" sz="2200" dirty="0" smtClean="0">
                <a:latin typeface="+mn-lt"/>
              </a:rPr>
              <a:t>Cons:</a:t>
            </a:r>
            <a:endParaRPr lang="en-US" sz="2200" dirty="0">
              <a:latin typeface="+mn-lt"/>
            </a:endParaRPr>
          </a:p>
          <a:p>
            <a:pPr marL="342900" indent="-342900">
              <a:buFont typeface="Arial"/>
              <a:buChar char="•"/>
            </a:pPr>
            <a:r>
              <a:rPr lang="en-US" sz="2000" dirty="0" smtClean="0">
                <a:latin typeface="+mn-lt"/>
              </a:rPr>
              <a:t>Object of interest must be distinct from the environment</a:t>
            </a:r>
            <a:endParaRPr lang="en-US" sz="2000" dirty="0">
              <a:latin typeface="+mn-lt"/>
            </a:endParaRPr>
          </a:p>
        </p:txBody>
      </p:sp>
    </p:spTree>
    <p:custDataLst>
      <p:tags r:id="rId1"/>
    </p:custDataLst>
    <p:extLst>
      <p:ext uri="{BB962C8B-B14F-4D97-AF65-F5344CB8AC3E}">
        <p14:creationId xmlns:p14="http://schemas.microsoft.com/office/powerpoint/2010/main" val="3828601062"/>
      </p:ext>
    </p:extLst>
  </p:cSld>
  <p:clrMapOvr>
    <a:masterClrMapping/>
  </p:clrMapOvr>
  <p:transition advTm="2271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12" name="Slide Number Placeholder 5"/>
          <p:cNvSpPr>
            <a:spLocks noGrp="1"/>
          </p:cNvSpPr>
          <p:nvPr>
            <p:ph type="sldNum" sz="quarter" idx="11"/>
          </p:nvPr>
        </p:nvSpPr>
        <p:spPr/>
        <p:txBody>
          <a:bodyP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fld id="{95F32AC4-A085-4BD4-AE80-2E5CE0A5C704}" type="slidenum">
              <a:rPr lang="en-US">
                <a:solidFill>
                  <a:schemeClr val="bg1"/>
                </a:solidFill>
                <a:latin typeface="Arial" panose="020B0604020202020204" pitchFamily="34" charset="0"/>
              </a:rPr>
              <a:pPr eaLnBrk="1" hangingPunct="1"/>
              <a:t>36</a:t>
            </a:fld>
            <a:endParaRPr lang="en-US" dirty="0">
              <a:solidFill>
                <a:schemeClr val="bg1"/>
              </a:solidFill>
              <a:latin typeface="Arial" panose="020B0604020202020204" pitchFamily="34" charset="0"/>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5125" name="Title 2"/>
          <p:cNvSpPr>
            <a:spLocks noGrp="1"/>
          </p:cNvSpPr>
          <p:nvPr>
            <p:ph type="title"/>
          </p:nvPr>
        </p:nvSpPr>
        <p:spPr/>
        <p:txBody>
          <a:bodyPr/>
          <a:lstStyle/>
          <a:p>
            <a:r>
              <a:rPr lang="en-US" sz="2800" dirty="0" smtClean="0"/>
              <a:t>Future Work</a:t>
            </a:r>
          </a:p>
        </p:txBody>
      </p:sp>
      <p:sp>
        <p:nvSpPr>
          <p:cNvPr id="15" name="Rectangle 14"/>
          <p:cNvSpPr/>
          <p:nvPr/>
        </p:nvSpPr>
        <p:spPr>
          <a:xfrm>
            <a:off x="0" y="1142606"/>
            <a:ext cx="9144000" cy="3046988"/>
          </a:xfrm>
          <a:prstGeom prst="rect">
            <a:avLst/>
          </a:prstGeom>
        </p:spPr>
        <p:txBody>
          <a:bodyPr wrap="square">
            <a:spAutoFit/>
          </a:bodyPr>
          <a:lstStyle/>
          <a:p>
            <a:r>
              <a:rPr lang="en-US" sz="2400" dirty="0" smtClean="0">
                <a:latin typeface="Arial"/>
                <a:cs typeface="Arial"/>
              </a:rPr>
              <a:t>Future Test Considerations:</a:t>
            </a:r>
          </a:p>
          <a:p>
            <a:endParaRPr lang="en-US" sz="800" dirty="0" smtClean="0">
              <a:latin typeface="Arial"/>
              <a:cs typeface="Arial"/>
            </a:endParaRPr>
          </a:p>
          <a:p>
            <a:pPr marL="342900" indent="-342900">
              <a:buFont typeface="Arial"/>
              <a:buChar char="•"/>
            </a:pPr>
            <a:r>
              <a:rPr lang="en-US" sz="2000" dirty="0" smtClean="0">
                <a:latin typeface="Arial"/>
                <a:cs typeface="Arial"/>
              </a:rPr>
              <a:t>Situations where there is less color contrast</a:t>
            </a:r>
          </a:p>
          <a:p>
            <a:pPr marL="800100" lvl="1" indent="-342900">
              <a:buFont typeface="Arial"/>
              <a:buChar char="•"/>
            </a:pPr>
            <a:r>
              <a:rPr lang="en-US" sz="2000" dirty="0" smtClean="0">
                <a:latin typeface="Arial"/>
                <a:cs typeface="Arial"/>
              </a:rPr>
              <a:t>Can tightening the tolerance negate the lessened contrast?</a:t>
            </a:r>
            <a:endParaRPr lang="en-US" sz="2000" dirty="0">
              <a:latin typeface="Arial"/>
              <a:cs typeface="Arial"/>
            </a:endParaRPr>
          </a:p>
          <a:p>
            <a:pPr marL="342900" indent="-342900">
              <a:buFont typeface="Arial"/>
              <a:buChar char="•"/>
            </a:pPr>
            <a:endParaRPr lang="en-US" sz="2000" dirty="0" smtClean="0">
              <a:latin typeface="Arial"/>
              <a:cs typeface="Arial"/>
            </a:endParaRPr>
          </a:p>
          <a:p>
            <a:pPr marL="342900" indent="-342900">
              <a:buFont typeface="Arial"/>
              <a:buChar char="•"/>
            </a:pPr>
            <a:r>
              <a:rPr lang="en-US" sz="2000" dirty="0" smtClean="0">
                <a:latin typeface="Arial"/>
                <a:cs typeface="Arial"/>
              </a:rPr>
              <a:t>Situations where there are other objects of the same color as the object of interest</a:t>
            </a:r>
          </a:p>
          <a:p>
            <a:pPr marL="342900" indent="-342900">
              <a:buFont typeface="Arial"/>
              <a:buChar char="•"/>
            </a:pPr>
            <a:endParaRPr lang="en-US" sz="2000" dirty="0">
              <a:latin typeface="Arial"/>
              <a:cs typeface="Arial"/>
            </a:endParaRPr>
          </a:p>
          <a:p>
            <a:pPr marL="342900" indent="-342900">
              <a:buFont typeface="Arial"/>
              <a:buChar char="•"/>
            </a:pPr>
            <a:r>
              <a:rPr lang="en-US" sz="2000" dirty="0" smtClean="0">
                <a:latin typeface="Arial"/>
                <a:cs typeface="Arial"/>
              </a:rPr>
              <a:t>Implementing color filters in conjunction with SURF feature detection as a failsafe</a:t>
            </a:r>
          </a:p>
        </p:txBody>
      </p:sp>
    </p:spTree>
    <p:custDataLst>
      <p:tags r:id="rId1"/>
    </p:custDataLst>
    <p:extLst>
      <p:ext uri="{BB962C8B-B14F-4D97-AF65-F5344CB8AC3E}">
        <p14:creationId xmlns:p14="http://schemas.microsoft.com/office/powerpoint/2010/main" val="2974324695"/>
      </p:ext>
    </p:extLst>
  </p:cSld>
  <p:clrMapOvr>
    <a:masterClrMapping/>
  </p:clrMapOvr>
  <p:transition advTm="2271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4099"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fld id="{0998F0A7-2500-402E-AB89-82C48741AC02}" type="slidenum">
              <a:rPr lang="en-US" altLang="en-US" sz="1200" smtClean="0">
                <a:solidFill>
                  <a:schemeClr val="bg1"/>
                </a:solidFill>
              </a:rPr>
              <a:pPr>
                <a:spcBef>
                  <a:spcPct val="0"/>
                </a:spcBef>
                <a:buClrTx/>
                <a:buSzTx/>
                <a:buFontTx/>
                <a:buNone/>
              </a:pPr>
              <a:t>37</a:t>
            </a:fld>
            <a:endParaRPr lang="en-US" altLang="en-US" sz="1200" smtClean="0">
              <a:solidFill>
                <a:schemeClr val="bg1"/>
              </a:solidFill>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4101" name="Title 2"/>
          <p:cNvSpPr>
            <a:spLocks noGrp="1"/>
          </p:cNvSpPr>
          <p:nvPr>
            <p:ph type="title"/>
          </p:nvPr>
        </p:nvSpPr>
        <p:spPr/>
        <p:txBody>
          <a:bodyPr/>
          <a:lstStyle/>
          <a:p>
            <a:r>
              <a:rPr lang="en-US" altLang="en-US" sz="2800" dirty="0" smtClean="0"/>
              <a:t>Outline</a:t>
            </a:r>
          </a:p>
        </p:txBody>
      </p:sp>
      <p:sp>
        <p:nvSpPr>
          <p:cNvPr id="23" name="Rectangle 3"/>
          <p:cNvSpPr>
            <a:spLocks noChangeArrowheads="1"/>
          </p:cNvSpPr>
          <p:nvPr/>
        </p:nvSpPr>
        <p:spPr bwMode="auto">
          <a:xfrm>
            <a:off x="950191" y="1265140"/>
            <a:ext cx="7025410" cy="384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eaLnBrk="1" hangingPunct="1"/>
            <a:r>
              <a:rPr lang="en-US" altLang="en-US" sz="2000" dirty="0" smtClean="0"/>
              <a:t>Introduction (Chris Lum</a:t>
            </a:r>
          </a:p>
          <a:p>
            <a:pPr eaLnBrk="1" hangingPunct="1"/>
            <a:r>
              <a:rPr lang="en-US" altLang="en-US" sz="2000" dirty="0" smtClean="0"/>
              <a:t>Systems overview (Al Creigh)</a:t>
            </a:r>
          </a:p>
          <a:p>
            <a:pPr eaLnBrk="1" hangingPunct="1"/>
            <a:r>
              <a:rPr lang="en-US" altLang="en-US" sz="2000" dirty="0" smtClean="0"/>
              <a:t>Software modifications</a:t>
            </a:r>
          </a:p>
          <a:p>
            <a:pPr lvl="1"/>
            <a:r>
              <a:rPr lang="en-US" altLang="en-US" sz="1600" dirty="0" smtClean="0"/>
              <a:t>Mission Planner modifications (Keisuke Tsujita)</a:t>
            </a:r>
          </a:p>
          <a:p>
            <a:pPr lvl="1"/>
            <a:r>
              <a:rPr lang="en-US" altLang="en-US" sz="1600" dirty="0" err="1" smtClean="0"/>
              <a:t>Pixhawk</a:t>
            </a:r>
            <a:r>
              <a:rPr lang="en-US" altLang="en-US" sz="1600" dirty="0" smtClean="0"/>
              <a:t> modifications (Gage Winde)</a:t>
            </a:r>
          </a:p>
          <a:p>
            <a:pPr eaLnBrk="1" hangingPunct="1"/>
            <a:r>
              <a:rPr lang="en-US" altLang="en-US" sz="2000" dirty="0" smtClean="0"/>
              <a:t>Orbit controller design (Dai Tsukada)</a:t>
            </a:r>
          </a:p>
          <a:p>
            <a:pPr eaLnBrk="1" hangingPunct="1"/>
            <a:r>
              <a:rPr lang="en-US" altLang="en-US" sz="2000" dirty="0" smtClean="0"/>
              <a:t>CONDOR camera system (Brendan Doyle Wade)</a:t>
            </a:r>
          </a:p>
          <a:p>
            <a:pPr eaLnBrk="1" hangingPunct="1"/>
            <a:r>
              <a:rPr lang="en-US" altLang="en-US" sz="2000" dirty="0" smtClean="0"/>
              <a:t>Image processing</a:t>
            </a:r>
            <a:endParaRPr lang="en-US" altLang="en-US" sz="2000" dirty="0"/>
          </a:p>
          <a:p>
            <a:pPr lvl="1"/>
            <a:r>
              <a:rPr lang="en-US" altLang="en-US" sz="1600" dirty="0" smtClean="0"/>
              <a:t>Computer vision algorithms (Matthew Jones)</a:t>
            </a:r>
            <a:endParaRPr lang="en-US" altLang="en-US" sz="1600" dirty="0"/>
          </a:p>
          <a:p>
            <a:pPr lvl="1"/>
            <a:r>
              <a:rPr lang="en-US" altLang="en-US" sz="1600" dirty="0" smtClean="0"/>
              <a:t>Image processing framework (Henry Qin, Ryan Valach, Justin  Taft)</a:t>
            </a:r>
          </a:p>
          <a:p>
            <a:pPr eaLnBrk="1" hangingPunct="1"/>
            <a:r>
              <a:rPr lang="en-US" altLang="en-US" sz="2000" dirty="0" smtClean="0"/>
              <a:t>Aircraft simulation environment (Daniel Ablog)</a:t>
            </a:r>
          </a:p>
          <a:p>
            <a:pPr eaLnBrk="1" hangingPunct="1"/>
            <a:r>
              <a:rPr lang="en-US" altLang="en-US" sz="2000" dirty="0" smtClean="0"/>
              <a:t>Conclusions and discussion (Chris Lum)</a:t>
            </a:r>
          </a:p>
          <a:p>
            <a:pPr lvl="1"/>
            <a:endParaRPr lang="en-US" altLang="en-US" sz="1600" dirty="0" smtClean="0"/>
          </a:p>
          <a:p>
            <a:pPr lvl="1"/>
            <a:endParaRPr lang="en-US" altLang="en-US" sz="1600" dirty="0"/>
          </a:p>
          <a:p>
            <a:pPr eaLnBrk="1" hangingPunct="1"/>
            <a:endParaRPr lang="en-US" altLang="en-US" sz="2000" dirty="0" smtClean="0"/>
          </a:p>
          <a:p>
            <a:pPr lvl="1"/>
            <a:endParaRPr lang="en-US" altLang="en-US" sz="800" dirty="0"/>
          </a:p>
        </p:txBody>
      </p:sp>
      <p:sp>
        <p:nvSpPr>
          <p:cNvPr id="2" name="Right Arrow 1"/>
          <p:cNvSpPr/>
          <p:nvPr/>
        </p:nvSpPr>
        <p:spPr>
          <a:xfrm>
            <a:off x="158339" y="4056685"/>
            <a:ext cx="791852" cy="311085"/>
          </a:xfrm>
          <a:prstGeom prst="rightArrow">
            <a:avLst/>
          </a:prstGeom>
          <a:solidFill>
            <a:srgbClr val="00FF00"/>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Tree>
    <p:custDataLst>
      <p:tags r:id="rId1"/>
    </p:custDataLst>
    <p:extLst>
      <p:ext uri="{BB962C8B-B14F-4D97-AF65-F5344CB8AC3E}">
        <p14:creationId xmlns:p14="http://schemas.microsoft.com/office/powerpoint/2010/main" val="4159398001"/>
      </p:ext>
    </p:extLst>
  </p:cSld>
  <p:clrMapOvr>
    <a:masterClrMapping/>
  </p:clrMapOvr>
  <p:transition advTm="463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3.7037E-7 L -2.77778E-7 0.05255 " pathEditMode="relative" rAng="0" ptsTypes="AA">
                                      <p:cBhvr>
                                        <p:cTn id="6" dur="1000" fill="hold"/>
                                        <p:tgtEl>
                                          <p:spTgt spid="2"/>
                                        </p:tgtEl>
                                        <p:attrNameLst>
                                          <p:attrName>ppt_x</p:attrName>
                                          <p:attrName>ppt_y</p:attrName>
                                        </p:attrNameLst>
                                      </p:cBhvr>
                                      <p:rCtr x="0" y="26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mod="1">
    <p:ext uri="{E180D4A7-C9FB-4DFB-919C-405C955672EB}">
      <p14:showEvtLst xmlns:p14="http://schemas.microsoft.com/office/powerpoint/2010/main">
        <p14:playEvt time="149" objId="5"/>
        <p14:playEvt time="149" objId="6"/>
        <p14:playEvt time="149" objId="4"/>
        <p14:playEvt time="149" objId="7"/>
        <p14:playEvt time="6908" objId="6"/>
        <p14:playEvt time="13640" objId="6"/>
        <p14:playEvt time="20383" objId="6"/>
        <p14:playEvt time="27118" objId="6"/>
        <p14:playEvt time="33852" objId="6"/>
        <p14:playEvt time="40572" objId="6"/>
        <p14:playEvt time="45255" objId="7"/>
        <p14:stopEvt time="46380" objId="4"/>
        <p14:stopEvt time="46380" objId="5"/>
        <p14:stopEvt time="46380" objId="6"/>
        <p14:stopEvt time="46380" objId="7"/>
      </p14:showEvt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Processing Framework</a:t>
            </a:r>
            <a:endParaRPr lang="en-US" dirty="0"/>
          </a:p>
        </p:txBody>
      </p:sp>
      <p:sp>
        <p:nvSpPr>
          <p:cNvPr id="3" name="Content Placeholder 2"/>
          <p:cNvSpPr>
            <a:spLocks noGrp="1"/>
          </p:cNvSpPr>
          <p:nvPr>
            <p:ph idx="1"/>
          </p:nvPr>
        </p:nvSpPr>
        <p:spPr/>
        <p:txBody>
          <a:bodyPr/>
          <a:lstStyle/>
          <a:p>
            <a:r>
              <a:rPr lang="en-US" dirty="0" smtClean="0"/>
              <a:t>Create a system that will house all major components related to Image Processing</a:t>
            </a:r>
          </a:p>
          <a:p>
            <a:pPr lvl="1"/>
            <a:r>
              <a:rPr lang="en-US" dirty="0" smtClean="0"/>
              <a:t>Image Capture</a:t>
            </a:r>
          </a:p>
          <a:p>
            <a:pPr lvl="1"/>
            <a:r>
              <a:rPr lang="en-US" dirty="0" smtClean="0"/>
              <a:t>Image Processing</a:t>
            </a:r>
          </a:p>
          <a:p>
            <a:pPr lvl="1"/>
            <a:r>
              <a:rPr lang="en-US" dirty="0" smtClean="0"/>
              <a:t>Orbit Controller</a:t>
            </a:r>
          </a:p>
          <a:p>
            <a:pPr lvl="1"/>
            <a:r>
              <a:rPr lang="en-US" dirty="0" smtClean="0"/>
              <a:t>External Programs (Mission Planner)</a:t>
            </a:r>
          </a:p>
          <a:p>
            <a:pPr marL="457200" lvl="1" indent="0">
              <a:buNone/>
            </a:pPr>
            <a:endParaRPr lang="en-US" dirty="0" smtClean="0"/>
          </a:p>
          <a:p>
            <a:r>
              <a:rPr lang="en-US" dirty="0" smtClean="0"/>
              <a:t>Framework will connect all pieces and facilitate data transfer</a:t>
            </a:r>
          </a:p>
          <a:p>
            <a:pPr marL="0" indent="0">
              <a:buNone/>
            </a:pPr>
            <a:endParaRPr lang="en-US" dirty="0" smtClean="0"/>
          </a:p>
          <a:p>
            <a:r>
              <a:rPr lang="en-US" dirty="0" smtClean="0"/>
              <a:t>Developed using MatLab</a:t>
            </a:r>
          </a:p>
          <a:p>
            <a:pPr lvl="1"/>
            <a:endParaRPr lang="en-US" dirty="0"/>
          </a:p>
        </p:txBody>
      </p:sp>
      <p:sp>
        <p:nvSpPr>
          <p:cNvPr id="5" name="Date Placeholder 5"/>
          <p:cNvSpPr>
            <a:spLocks noGrp="1"/>
          </p:cNvSpPr>
          <p:nvPr>
            <p:ph type="dt" sz="half" idx="12"/>
          </p:nvPr>
        </p:nvSpPr>
        <p:spPr>
          <a:xfrm>
            <a:off x="76200" y="6629400"/>
            <a:ext cx="2133600" cy="228600"/>
          </a:xfrm>
        </p:spPr>
        <p:txBody>
          <a:bodyPr/>
          <a:lstStyle/>
          <a:p>
            <a:pPr>
              <a:defRPr/>
            </a:pPr>
            <a:r>
              <a:rPr lang="en-US" dirty="0" smtClean="0"/>
              <a:t>April 19, 2015</a:t>
            </a:r>
            <a:endParaRPr lang="en-US" dirty="0"/>
          </a:p>
        </p:txBody>
      </p:sp>
      <p:sp>
        <p:nvSpPr>
          <p:cNvPr id="6" name="Footer Placeholder 3"/>
          <p:cNvSpPr>
            <a:spLocks noGrp="1"/>
          </p:cNvSpPr>
          <p:nvPr>
            <p:ph type="ftr" sz="quarter" idx="10"/>
          </p:nvPr>
        </p:nvSpPr>
        <p:spPr>
          <a:xfrm>
            <a:off x="2438400" y="6629400"/>
            <a:ext cx="4267200" cy="228600"/>
          </a:xfrm>
        </p:spPr>
        <p:txBody>
          <a:bodyPr/>
          <a:lstStyle/>
          <a:p>
            <a:pPr>
              <a:defRPr/>
            </a:pPr>
            <a:r>
              <a:rPr lang="en-US" smtClean="0"/>
              <a:t>University of Washington</a:t>
            </a:r>
            <a:endParaRPr lang="en-US"/>
          </a:p>
        </p:txBody>
      </p:sp>
      <p:sp>
        <p:nvSpPr>
          <p:cNvPr id="7" name="Slide Number Placeholder 4"/>
          <p:cNvSpPr>
            <a:spLocks noGrp="1"/>
          </p:cNvSpPr>
          <p:nvPr>
            <p:ph type="sldNum" sz="quarter" idx="11"/>
          </p:nvPr>
        </p:nvSpPr>
        <p:spPr>
          <a:xfrm>
            <a:off x="6934200" y="6629400"/>
            <a:ext cx="2133600" cy="228600"/>
          </a:xfrm>
        </p:spPr>
        <p:txBody>
          <a:bodyPr/>
          <a:lstStyle/>
          <a:p>
            <a:pPr>
              <a:defRPr/>
            </a:pPr>
            <a:fld id="{DBB46B21-C059-46C4-A673-8FCCAD018ECB}" type="slidenum">
              <a:rPr lang="en-US" smtClean="0"/>
              <a:pPr>
                <a:defRPr/>
              </a:pPr>
              <a:t>38</a:t>
            </a:fld>
            <a:endParaRPr lang="en-US"/>
          </a:p>
        </p:txBody>
      </p:sp>
    </p:spTree>
    <p:extLst>
      <p:ext uri="{BB962C8B-B14F-4D97-AF65-F5344CB8AC3E}">
        <p14:creationId xmlns:p14="http://schemas.microsoft.com/office/powerpoint/2010/main" val="28975389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Image Processing Block Diagram</a:t>
            </a:r>
            <a:endParaRPr lang="en-US" dirty="0"/>
          </a:p>
        </p:txBody>
      </p:sp>
      <p:grpSp>
        <p:nvGrpSpPr>
          <p:cNvPr id="41" name="Group 40"/>
          <p:cNvGrpSpPr/>
          <p:nvPr/>
        </p:nvGrpSpPr>
        <p:grpSpPr>
          <a:xfrm>
            <a:off x="228600" y="1447800"/>
            <a:ext cx="8450580" cy="4520745"/>
            <a:chOff x="541020" y="1600200"/>
            <a:chExt cx="8450580" cy="4520745"/>
          </a:xfrm>
        </p:grpSpPr>
        <p:sp>
          <p:nvSpPr>
            <p:cNvPr id="7" name="TextBox 6"/>
            <p:cNvSpPr txBox="1"/>
            <p:nvPr/>
          </p:nvSpPr>
          <p:spPr>
            <a:xfrm>
              <a:off x="6697980" y="1600200"/>
              <a:ext cx="2167890" cy="646331"/>
            </a:xfrm>
            <a:prstGeom prst="rect">
              <a:avLst/>
            </a:prstGeom>
            <a:noFill/>
            <a:ln>
              <a:solidFill>
                <a:schemeClr val="tx1"/>
              </a:solidFill>
            </a:ln>
          </p:spPr>
          <p:txBody>
            <a:bodyPr wrap="square" rtlCol="0">
              <a:spAutoFit/>
            </a:bodyPr>
            <a:lstStyle/>
            <a:p>
              <a:pPr algn="ctr"/>
              <a:r>
                <a:rPr lang="en-US" dirty="0" smtClean="0"/>
                <a:t>Image Processing Algorithm</a:t>
              </a:r>
              <a:endParaRPr lang="en-US" dirty="0"/>
            </a:p>
          </p:txBody>
        </p:sp>
        <p:sp>
          <p:nvSpPr>
            <p:cNvPr id="8" name="TextBox 7"/>
            <p:cNvSpPr txBox="1"/>
            <p:nvPr/>
          </p:nvSpPr>
          <p:spPr>
            <a:xfrm>
              <a:off x="4674870" y="1600200"/>
              <a:ext cx="1882140" cy="646331"/>
            </a:xfrm>
            <a:prstGeom prst="rect">
              <a:avLst/>
            </a:prstGeom>
            <a:noFill/>
            <a:ln>
              <a:solidFill>
                <a:schemeClr val="tx1"/>
              </a:solidFill>
            </a:ln>
          </p:spPr>
          <p:txBody>
            <a:bodyPr wrap="square" rtlCol="0">
              <a:spAutoFit/>
            </a:bodyPr>
            <a:lstStyle/>
            <a:p>
              <a:pPr algn="ctr"/>
              <a:r>
                <a:rPr lang="en-US" dirty="0" smtClean="0"/>
                <a:t>Image Capture from Video</a:t>
              </a:r>
              <a:endParaRPr lang="en-US" dirty="0"/>
            </a:p>
          </p:txBody>
        </p:sp>
        <p:sp>
          <p:nvSpPr>
            <p:cNvPr id="11" name="TextBox 10"/>
            <p:cNvSpPr txBox="1"/>
            <p:nvPr/>
          </p:nvSpPr>
          <p:spPr>
            <a:xfrm>
              <a:off x="4674870" y="3505201"/>
              <a:ext cx="4191000" cy="646331"/>
            </a:xfrm>
            <a:prstGeom prst="rect">
              <a:avLst/>
            </a:prstGeom>
            <a:noFill/>
            <a:ln>
              <a:solidFill>
                <a:schemeClr val="tx1"/>
              </a:solidFill>
            </a:ln>
          </p:spPr>
          <p:txBody>
            <a:bodyPr wrap="square" rtlCol="0">
              <a:spAutoFit/>
            </a:bodyPr>
            <a:lstStyle/>
            <a:p>
              <a:pPr algn="ctr"/>
              <a:r>
                <a:rPr lang="en-US" dirty="0" smtClean="0"/>
                <a:t>Data Fusion Framework</a:t>
              </a:r>
            </a:p>
            <a:p>
              <a:pPr algn="ctr"/>
              <a:endParaRPr lang="en-US" dirty="0"/>
            </a:p>
          </p:txBody>
        </p:sp>
        <p:cxnSp>
          <p:nvCxnSpPr>
            <p:cNvPr id="13" name="Straight Arrow Connector 12"/>
            <p:cNvCxnSpPr>
              <a:stCxn id="7" idx="2"/>
            </p:cNvCxnSpPr>
            <p:nvPr/>
          </p:nvCxnSpPr>
          <p:spPr bwMode="auto">
            <a:xfrm>
              <a:off x="7781925" y="2246531"/>
              <a:ext cx="0" cy="125867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a:off x="5615940" y="2246531"/>
              <a:ext cx="0" cy="125867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23" name="TextBox 22"/>
            <p:cNvSpPr txBox="1"/>
            <p:nvPr/>
          </p:nvSpPr>
          <p:spPr>
            <a:xfrm>
              <a:off x="4674870" y="2682478"/>
              <a:ext cx="922020" cy="523220"/>
            </a:xfrm>
            <a:prstGeom prst="rect">
              <a:avLst/>
            </a:prstGeom>
            <a:noFill/>
            <a:ln>
              <a:noFill/>
            </a:ln>
          </p:spPr>
          <p:txBody>
            <a:bodyPr wrap="square" rtlCol="0">
              <a:spAutoFit/>
            </a:bodyPr>
            <a:lstStyle/>
            <a:p>
              <a:pPr algn="ctr"/>
              <a:r>
                <a:rPr lang="en-US" sz="1400" i="1" dirty="0" smtClean="0"/>
                <a:t>Image Data</a:t>
              </a:r>
              <a:endParaRPr lang="en-US" sz="1400" i="1" dirty="0"/>
            </a:p>
          </p:txBody>
        </p:sp>
        <p:sp>
          <p:nvSpPr>
            <p:cNvPr id="25" name="TextBox 24"/>
            <p:cNvSpPr txBox="1"/>
            <p:nvPr/>
          </p:nvSpPr>
          <p:spPr>
            <a:xfrm>
              <a:off x="6638925" y="2721977"/>
              <a:ext cx="1143000" cy="523220"/>
            </a:xfrm>
            <a:prstGeom prst="rect">
              <a:avLst/>
            </a:prstGeom>
            <a:noFill/>
            <a:ln>
              <a:noFill/>
            </a:ln>
          </p:spPr>
          <p:txBody>
            <a:bodyPr wrap="square" rtlCol="0">
              <a:spAutoFit/>
            </a:bodyPr>
            <a:lstStyle/>
            <a:p>
              <a:pPr algn="ctr"/>
              <a:r>
                <a:rPr lang="en-US" sz="1400" i="1" dirty="0" smtClean="0"/>
                <a:t>Distance to Target</a:t>
              </a:r>
              <a:endParaRPr lang="en-US" sz="1400" i="1" dirty="0"/>
            </a:p>
          </p:txBody>
        </p:sp>
        <p:cxnSp>
          <p:nvCxnSpPr>
            <p:cNvPr id="26" name="Straight Arrow Connector 25"/>
            <p:cNvCxnSpPr/>
            <p:nvPr/>
          </p:nvCxnSpPr>
          <p:spPr bwMode="auto">
            <a:xfrm>
              <a:off x="8153400" y="2246531"/>
              <a:ext cx="0" cy="1258670"/>
            </a:xfrm>
            <a:prstGeom prst="straightConnector1">
              <a:avLst/>
            </a:prstGeom>
            <a:solidFill>
              <a:schemeClr val="accent1"/>
            </a:solidFill>
            <a:ln w="19050" cap="flat" cmpd="sng" algn="ctr">
              <a:solidFill>
                <a:schemeClr val="tx1"/>
              </a:solidFill>
              <a:prstDash val="solid"/>
              <a:round/>
              <a:headEnd type="arrow" w="med" len="med"/>
              <a:tailEnd type="none"/>
            </a:ln>
            <a:effectLst/>
          </p:spPr>
        </p:cxnSp>
        <p:sp>
          <p:nvSpPr>
            <p:cNvPr id="27" name="TextBox 26"/>
            <p:cNvSpPr txBox="1"/>
            <p:nvPr/>
          </p:nvSpPr>
          <p:spPr>
            <a:xfrm>
              <a:off x="8001000" y="2682478"/>
              <a:ext cx="990600" cy="523220"/>
            </a:xfrm>
            <a:prstGeom prst="rect">
              <a:avLst/>
            </a:prstGeom>
            <a:noFill/>
            <a:ln>
              <a:noFill/>
            </a:ln>
          </p:spPr>
          <p:txBody>
            <a:bodyPr wrap="square" rtlCol="0">
              <a:spAutoFit/>
            </a:bodyPr>
            <a:lstStyle/>
            <a:p>
              <a:pPr algn="ctr"/>
              <a:r>
                <a:rPr lang="en-US" sz="1400" i="1" dirty="0" smtClean="0"/>
                <a:t>Image Data</a:t>
              </a:r>
              <a:endParaRPr lang="en-US" sz="1400" i="1" dirty="0"/>
            </a:p>
          </p:txBody>
        </p:sp>
        <p:sp>
          <p:nvSpPr>
            <p:cNvPr id="28" name="TextBox 27"/>
            <p:cNvSpPr txBox="1"/>
            <p:nvPr/>
          </p:nvSpPr>
          <p:spPr>
            <a:xfrm>
              <a:off x="5697855" y="5474614"/>
              <a:ext cx="1882140" cy="646331"/>
            </a:xfrm>
            <a:prstGeom prst="rect">
              <a:avLst/>
            </a:prstGeom>
            <a:noFill/>
            <a:ln>
              <a:solidFill>
                <a:schemeClr val="tx1"/>
              </a:solidFill>
            </a:ln>
          </p:spPr>
          <p:txBody>
            <a:bodyPr wrap="square" rtlCol="0">
              <a:spAutoFit/>
            </a:bodyPr>
            <a:lstStyle/>
            <a:p>
              <a:pPr algn="ctr"/>
              <a:r>
                <a:rPr lang="en-US" dirty="0" smtClean="0"/>
                <a:t>Orbit Controller Algorithm</a:t>
              </a:r>
              <a:endParaRPr lang="en-US" dirty="0"/>
            </a:p>
          </p:txBody>
        </p:sp>
        <p:cxnSp>
          <p:nvCxnSpPr>
            <p:cNvPr id="29" name="Straight Arrow Connector 28"/>
            <p:cNvCxnSpPr/>
            <p:nvPr/>
          </p:nvCxnSpPr>
          <p:spPr bwMode="auto">
            <a:xfrm>
              <a:off x="6400800" y="4151532"/>
              <a:ext cx="0" cy="1323082"/>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30" name="TextBox 29"/>
            <p:cNvSpPr txBox="1"/>
            <p:nvPr/>
          </p:nvSpPr>
          <p:spPr>
            <a:xfrm>
              <a:off x="5257800" y="4691390"/>
              <a:ext cx="1143000" cy="523220"/>
            </a:xfrm>
            <a:prstGeom prst="rect">
              <a:avLst/>
            </a:prstGeom>
            <a:noFill/>
            <a:ln>
              <a:noFill/>
            </a:ln>
          </p:spPr>
          <p:txBody>
            <a:bodyPr wrap="square" rtlCol="0">
              <a:spAutoFit/>
            </a:bodyPr>
            <a:lstStyle/>
            <a:p>
              <a:pPr algn="ctr"/>
              <a:r>
                <a:rPr lang="en-US" sz="1400" i="1" dirty="0" smtClean="0"/>
                <a:t>Distance to Target</a:t>
              </a:r>
              <a:endParaRPr lang="en-US" sz="1400" i="1" dirty="0"/>
            </a:p>
          </p:txBody>
        </p:sp>
        <p:cxnSp>
          <p:nvCxnSpPr>
            <p:cNvPr id="32" name="Straight Arrow Connector 31"/>
            <p:cNvCxnSpPr/>
            <p:nvPr/>
          </p:nvCxnSpPr>
          <p:spPr bwMode="auto">
            <a:xfrm>
              <a:off x="6934200" y="4151532"/>
              <a:ext cx="0" cy="1323082"/>
            </a:xfrm>
            <a:prstGeom prst="straightConnector1">
              <a:avLst/>
            </a:prstGeom>
            <a:solidFill>
              <a:schemeClr val="accent1"/>
            </a:solidFill>
            <a:ln w="19050" cap="flat" cmpd="sng" algn="ctr">
              <a:solidFill>
                <a:schemeClr val="tx1"/>
              </a:solidFill>
              <a:prstDash val="solid"/>
              <a:round/>
              <a:headEnd type="arrow" w="med" len="med"/>
              <a:tailEnd type="none"/>
            </a:ln>
            <a:effectLst/>
          </p:spPr>
        </p:cxnSp>
        <p:sp>
          <p:nvSpPr>
            <p:cNvPr id="34" name="TextBox 33"/>
            <p:cNvSpPr txBox="1"/>
            <p:nvPr/>
          </p:nvSpPr>
          <p:spPr>
            <a:xfrm>
              <a:off x="7008494" y="4691390"/>
              <a:ext cx="1221105" cy="523220"/>
            </a:xfrm>
            <a:prstGeom prst="rect">
              <a:avLst/>
            </a:prstGeom>
            <a:noFill/>
            <a:ln>
              <a:noFill/>
            </a:ln>
          </p:spPr>
          <p:txBody>
            <a:bodyPr wrap="square" rtlCol="0">
              <a:spAutoFit/>
            </a:bodyPr>
            <a:lstStyle/>
            <a:p>
              <a:pPr algn="ctr"/>
              <a:r>
                <a:rPr lang="en-US" sz="1400" i="1" dirty="0" smtClean="0"/>
                <a:t>Flight Modifications</a:t>
              </a:r>
              <a:endParaRPr lang="en-US" sz="1400" i="1" dirty="0"/>
            </a:p>
          </p:txBody>
        </p:sp>
        <p:sp>
          <p:nvSpPr>
            <p:cNvPr id="35" name="TextBox 34"/>
            <p:cNvSpPr txBox="1"/>
            <p:nvPr/>
          </p:nvSpPr>
          <p:spPr>
            <a:xfrm>
              <a:off x="541020" y="3505200"/>
              <a:ext cx="2202180" cy="646331"/>
            </a:xfrm>
            <a:prstGeom prst="rect">
              <a:avLst/>
            </a:prstGeom>
            <a:noFill/>
            <a:ln>
              <a:solidFill>
                <a:schemeClr val="tx1"/>
              </a:solidFill>
            </a:ln>
          </p:spPr>
          <p:txBody>
            <a:bodyPr wrap="square" rtlCol="0">
              <a:spAutoFit/>
            </a:bodyPr>
            <a:lstStyle/>
            <a:p>
              <a:pPr algn="ctr"/>
              <a:r>
                <a:rPr lang="en-US" dirty="0" smtClean="0"/>
                <a:t>Mission Planner</a:t>
              </a:r>
            </a:p>
            <a:p>
              <a:pPr algn="ctr"/>
              <a:endParaRPr lang="en-US" dirty="0"/>
            </a:p>
          </p:txBody>
        </p:sp>
        <p:cxnSp>
          <p:nvCxnSpPr>
            <p:cNvPr id="37" name="Straight Arrow Connector 36"/>
            <p:cNvCxnSpPr/>
            <p:nvPr/>
          </p:nvCxnSpPr>
          <p:spPr bwMode="auto">
            <a:xfrm>
              <a:off x="2743200" y="3581400"/>
              <a:ext cx="1931670"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38" name="Straight Arrow Connector 37"/>
            <p:cNvCxnSpPr/>
            <p:nvPr/>
          </p:nvCxnSpPr>
          <p:spPr bwMode="auto">
            <a:xfrm>
              <a:off x="2743200" y="3962400"/>
              <a:ext cx="1931670" cy="0"/>
            </a:xfrm>
            <a:prstGeom prst="straightConnector1">
              <a:avLst/>
            </a:prstGeom>
            <a:solidFill>
              <a:schemeClr val="accent1"/>
            </a:solidFill>
            <a:ln w="19050" cap="flat" cmpd="sng" algn="ctr">
              <a:solidFill>
                <a:schemeClr val="tx1"/>
              </a:solidFill>
              <a:prstDash val="solid"/>
              <a:round/>
              <a:headEnd type="arrow" w="med" len="med"/>
              <a:tailEnd type="none"/>
            </a:ln>
            <a:effectLst/>
          </p:spPr>
        </p:cxnSp>
        <p:sp>
          <p:nvSpPr>
            <p:cNvPr id="39" name="TextBox 38"/>
            <p:cNvSpPr txBox="1"/>
            <p:nvPr/>
          </p:nvSpPr>
          <p:spPr>
            <a:xfrm>
              <a:off x="2570796" y="3275944"/>
              <a:ext cx="2299335" cy="307777"/>
            </a:xfrm>
            <a:prstGeom prst="rect">
              <a:avLst/>
            </a:prstGeom>
            <a:noFill/>
            <a:ln>
              <a:noFill/>
            </a:ln>
          </p:spPr>
          <p:txBody>
            <a:bodyPr wrap="square" rtlCol="0">
              <a:spAutoFit/>
            </a:bodyPr>
            <a:lstStyle/>
            <a:p>
              <a:pPr algn="ctr"/>
              <a:r>
                <a:rPr lang="en-US" sz="1400" i="1" dirty="0" smtClean="0"/>
                <a:t>Current Flight Data</a:t>
              </a:r>
              <a:endParaRPr lang="en-US" sz="1400" i="1" dirty="0"/>
            </a:p>
          </p:txBody>
        </p:sp>
        <p:sp>
          <p:nvSpPr>
            <p:cNvPr id="40" name="TextBox 39"/>
            <p:cNvSpPr txBox="1"/>
            <p:nvPr/>
          </p:nvSpPr>
          <p:spPr>
            <a:xfrm>
              <a:off x="2559367" y="3951802"/>
              <a:ext cx="2299335" cy="307777"/>
            </a:xfrm>
            <a:prstGeom prst="rect">
              <a:avLst/>
            </a:prstGeom>
            <a:noFill/>
            <a:ln>
              <a:noFill/>
            </a:ln>
          </p:spPr>
          <p:txBody>
            <a:bodyPr wrap="square" rtlCol="0">
              <a:spAutoFit/>
            </a:bodyPr>
            <a:lstStyle/>
            <a:p>
              <a:pPr algn="ctr"/>
              <a:r>
                <a:rPr lang="en-US" sz="1400" i="1" dirty="0" smtClean="0"/>
                <a:t> Flight Modifications</a:t>
              </a:r>
              <a:endParaRPr lang="en-US" sz="1400" i="1" dirty="0"/>
            </a:p>
          </p:txBody>
        </p:sp>
      </p:grpSp>
      <p:sp>
        <p:nvSpPr>
          <p:cNvPr id="42" name="Date Placeholder 5"/>
          <p:cNvSpPr>
            <a:spLocks noGrp="1"/>
          </p:cNvSpPr>
          <p:nvPr>
            <p:ph type="dt" sz="half" idx="12"/>
          </p:nvPr>
        </p:nvSpPr>
        <p:spPr>
          <a:xfrm>
            <a:off x="76200" y="6629400"/>
            <a:ext cx="2133600" cy="228600"/>
          </a:xfrm>
        </p:spPr>
        <p:txBody>
          <a:bodyPr/>
          <a:lstStyle/>
          <a:p>
            <a:pPr>
              <a:defRPr/>
            </a:pPr>
            <a:r>
              <a:rPr lang="en-US" dirty="0" smtClean="0"/>
              <a:t>April 19, 2015</a:t>
            </a:r>
            <a:endParaRPr lang="en-US" dirty="0"/>
          </a:p>
        </p:txBody>
      </p:sp>
      <p:sp>
        <p:nvSpPr>
          <p:cNvPr id="43" name="Footer Placeholder 3"/>
          <p:cNvSpPr>
            <a:spLocks noGrp="1"/>
          </p:cNvSpPr>
          <p:nvPr>
            <p:ph type="ftr" sz="quarter" idx="10"/>
          </p:nvPr>
        </p:nvSpPr>
        <p:spPr>
          <a:xfrm>
            <a:off x="2438400" y="6629400"/>
            <a:ext cx="4267200" cy="228600"/>
          </a:xfrm>
        </p:spPr>
        <p:txBody>
          <a:bodyPr/>
          <a:lstStyle/>
          <a:p>
            <a:pPr>
              <a:defRPr/>
            </a:pPr>
            <a:r>
              <a:rPr lang="en-US" smtClean="0"/>
              <a:t>University of Washington</a:t>
            </a:r>
            <a:endParaRPr lang="en-US"/>
          </a:p>
        </p:txBody>
      </p:sp>
      <p:sp>
        <p:nvSpPr>
          <p:cNvPr id="44" name="Slide Number Placeholder 4"/>
          <p:cNvSpPr>
            <a:spLocks noGrp="1"/>
          </p:cNvSpPr>
          <p:nvPr>
            <p:ph type="sldNum" sz="quarter" idx="11"/>
          </p:nvPr>
        </p:nvSpPr>
        <p:spPr>
          <a:xfrm>
            <a:off x="6934200" y="6629400"/>
            <a:ext cx="2133600" cy="228600"/>
          </a:xfrm>
        </p:spPr>
        <p:txBody>
          <a:bodyPr/>
          <a:lstStyle/>
          <a:p>
            <a:pPr>
              <a:defRPr/>
            </a:pPr>
            <a:fld id="{DBB46B21-C059-46C4-A673-8FCCAD018ECB}" type="slidenum">
              <a:rPr lang="en-US" smtClean="0"/>
              <a:pPr>
                <a:defRPr/>
              </a:pPr>
              <a:t>39</a:t>
            </a:fld>
            <a:endParaRPr lang="en-US"/>
          </a:p>
        </p:txBody>
      </p:sp>
    </p:spTree>
    <p:extLst>
      <p:ext uri="{BB962C8B-B14F-4D97-AF65-F5344CB8AC3E}">
        <p14:creationId xmlns:p14="http://schemas.microsoft.com/office/powerpoint/2010/main" val="13651719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2"/>
          </p:nvPr>
        </p:nvSpPr>
        <p:spPr/>
        <p:txBody>
          <a:bodyPr/>
          <a:lstStyle/>
          <a:p>
            <a:pPr>
              <a:defRPr/>
            </a:pPr>
            <a:r>
              <a:rPr lang="en-US" smtClean="0"/>
              <a:t>April 19, 2015</a:t>
            </a:r>
            <a:endParaRPr lang="en-US" dirty="0"/>
          </a:p>
        </p:txBody>
      </p:sp>
      <p:sp>
        <p:nvSpPr>
          <p:cNvPr id="10244" name="Rectangle 2"/>
          <p:cNvSpPr>
            <a:spLocks noGrp="1" noChangeArrowheads="1"/>
          </p:cNvSpPr>
          <p:nvPr>
            <p:ph type="title"/>
          </p:nvPr>
        </p:nvSpPr>
        <p:spPr/>
        <p:txBody>
          <a:bodyPr/>
          <a:lstStyle/>
          <a:p>
            <a:pPr eaLnBrk="1" hangingPunct="1"/>
            <a:r>
              <a:rPr lang="en-US" altLang="en-US" smtClean="0"/>
              <a:t>User Story Progression</a:t>
            </a:r>
          </a:p>
        </p:txBody>
      </p:sp>
      <p:sp>
        <p:nvSpPr>
          <p:cNvPr id="7" name="Footer Placeholder 3"/>
          <p:cNvSpPr>
            <a:spLocks noGrp="1"/>
          </p:cNvSpPr>
          <p:nvPr>
            <p:ph type="ftr" sz="quarter" idx="10"/>
          </p:nvPr>
        </p:nvSpPr>
        <p:spPr/>
        <p:txBody>
          <a:bodyPr/>
          <a:lstStyle/>
          <a:p>
            <a:pPr>
              <a:defRPr/>
            </a:pPr>
            <a:r>
              <a:rPr lang="en-US" smtClean="0"/>
              <a:t>University of Washington</a:t>
            </a:r>
            <a:endParaRPr lang="en-US"/>
          </a:p>
        </p:txBody>
      </p:sp>
      <p:sp>
        <p:nvSpPr>
          <p:cNvPr id="9" name="Slide Number Placeholder 4"/>
          <p:cNvSpPr>
            <a:spLocks noGrp="1"/>
          </p:cNvSpPr>
          <p:nvPr>
            <p:ph type="sldNum" sz="quarter" idx="11"/>
          </p:nvPr>
        </p:nvSpPr>
        <p:spPr/>
        <p:txBody>
          <a:bodyPr/>
          <a:lstStyle/>
          <a:p>
            <a:pPr>
              <a:defRPr/>
            </a:pPr>
            <a:fld id="{87C8BDB1-575E-4851-B939-964AA598584A}" type="slidenum">
              <a:rPr lang="en-US" smtClean="0"/>
              <a:pPr>
                <a:defRPr/>
              </a:pPr>
              <a:t>4</a:t>
            </a:fld>
            <a:endParaRPr lang="en-US"/>
          </a:p>
        </p:txBody>
      </p:sp>
      <p:sp>
        <p:nvSpPr>
          <p:cNvPr id="11" name="Rectangle 3"/>
          <p:cNvSpPr>
            <a:spLocks noChangeArrowheads="1"/>
          </p:cNvSpPr>
          <p:nvPr/>
        </p:nvSpPr>
        <p:spPr bwMode="auto">
          <a:xfrm>
            <a:off x="104775" y="5353678"/>
            <a:ext cx="8870950" cy="110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eaLnBrk="1" hangingPunct="1"/>
            <a:r>
              <a:rPr lang="en-US" altLang="en-US" sz="2000" dirty="0" smtClean="0"/>
              <a:t>Average of 3 points accepted per developer (15 </a:t>
            </a:r>
            <a:r>
              <a:rPr lang="en-US" altLang="en-US" sz="2000" dirty="0" err="1" smtClean="0"/>
              <a:t>hr</a:t>
            </a:r>
            <a:r>
              <a:rPr lang="en-US" altLang="en-US" sz="2000" dirty="0" smtClean="0"/>
              <a:t>/week).</a:t>
            </a:r>
          </a:p>
          <a:p>
            <a:pPr eaLnBrk="1" hangingPunct="1"/>
            <a:r>
              <a:rPr lang="en-US" altLang="en-US" sz="2000" dirty="0" smtClean="0"/>
              <a:t>Average of 5 points </a:t>
            </a:r>
            <a:r>
              <a:rPr lang="en-US" altLang="en-US" sz="2000" dirty="0" err="1" smtClean="0"/>
              <a:t>descoped</a:t>
            </a:r>
            <a:r>
              <a:rPr lang="en-US" altLang="en-US" sz="2000" dirty="0" smtClean="0"/>
              <a:t> per developer (~ 60% too ambitious)</a:t>
            </a:r>
          </a:p>
          <a:p>
            <a:pPr marL="0" indent="0" eaLnBrk="1" hangingPunct="1">
              <a:buNone/>
            </a:pPr>
            <a:endParaRPr lang="en-US" altLang="en-US" sz="2000" dirty="0" smtClean="0"/>
          </a:p>
          <a:p>
            <a:pPr eaLnBrk="1" hangingPunct="1"/>
            <a:endParaRPr lang="en-US" altLang="en-US" sz="2000" dirty="0"/>
          </a:p>
        </p:txBody>
      </p:sp>
      <p:graphicFrame>
        <p:nvGraphicFramePr>
          <p:cNvPr id="8" name="Chart 7"/>
          <p:cNvGraphicFramePr>
            <a:graphicFrameLocks/>
          </p:cNvGraphicFramePr>
          <p:nvPr>
            <p:extLst>
              <p:ext uri="{D42A27DB-BD31-4B8C-83A1-F6EECF244321}">
                <p14:modId xmlns:p14="http://schemas.microsoft.com/office/powerpoint/2010/main" val="931777994"/>
              </p:ext>
            </p:extLst>
          </p:nvPr>
        </p:nvGraphicFramePr>
        <p:xfrm>
          <a:off x="76200" y="1155456"/>
          <a:ext cx="8991600" cy="4198222"/>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cSld>
  <p:clrMapOvr>
    <a:masterClrMapping/>
  </p:clrMapOvr>
  <p:transition advTm="58286"/>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Integrate all necessary Image Processing Algorithms into Framework</a:t>
            </a:r>
          </a:p>
          <a:p>
            <a:pPr marL="0" indent="0">
              <a:buNone/>
            </a:pPr>
            <a:endParaRPr lang="en-US" dirty="0"/>
          </a:p>
          <a:p>
            <a:r>
              <a:rPr lang="en-US" dirty="0" smtClean="0"/>
              <a:t>Open connection to Mission Planner in order for  real time visual anchoring </a:t>
            </a:r>
            <a:endParaRPr lang="en-US" dirty="0"/>
          </a:p>
        </p:txBody>
      </p:sp>
      <p:sp>
        <p:nvSpPr>
          <p:cNvPr id="4" name="Date Placeholder 5"/>
          <p:cNvSpPr>
            <a:spLocks noGrp="1"/>
          </p:cNvSpPr>
          <p:nvPr>
            <p:ph type="dt" sz="half" idx="12"/>
          </p:nvPr>
        </p:nvSpPr>
        <p:spPr>
          <a:xfrm>
            <a:off x="76200" y="6629400"/>
            <a:ext cx="2133600" cy="228600"/>
          </a:xfrm>
        </p:spPr>
        <p:txBody>
          <a:bodyPr/>
          <a:lstStyle/>
          <a:p>
            <a:pPr>
              <a:defRPr/>
            </a:pPr>
            <a:r>
              <a:rPr lang="en-US" dirty="0" smtClean="0"/>
              <a:t>April 19, 2015</a:t>
            </a:r>
            <a:endParaRPr lang="en-US" dirty="0"/>
          </a:p>
        </p:txBody>
      </p:sp>
      <p:sp>
        <p:nvSpPr>
          <p:cNvPr id="5" name="Footer Placeholder 3"/>
          <p:cNvSpPr>
            <a:spLocks noGrp="1"/>
          </p:cNvSpPr>
          <p:nvPr>
            <p:ph type="ftr" sz="quarter" idx="10"/>
          </p:nvPr>
        </p:nvSpPr>
        <p:spPr>
          <a:xfrm>
            <a:off x="2438400" y="6629400"/>
            <a:ext cx="4267200" cy="228600"/>
          </a:xfrm>
        </p:spPr>
        <p:txBody>
          <a:bodyPr/>
          <a:lstStyle/>
          <a:p>
            <a:pPr>
              <a:defRPr/>
            </a:pPr>
            <a:r>
              <a:rPr lang="en-US" smtClean="0"/>
              <a:t>University of Washington</a:t>
            </a:r>
            <a:endParaRPr lang="en-US"/>
          </a:p>
        </p:txBody>
      </p:sp>
      <p:sp>
        <p:nvSpPr>
          <p:cNvPr id="6" name="Slide Number Placeholder 4"/>
          <p:cNvSpPr>
            <a:spLocks noGrp="1"/>
          </p:cNvSpPr>
          <p:nvPr>
            <p:ph type="sldNum" sz="quarter" idx="11"/>
          </p:nvPr>
        </p:nvSpPr>
        <p:spPr>
          <a:xfrm>
            <a:off x="6934200" y="6629400"/>
            <a:ext cx="2133600" cy="228600"/>
          </a:xfrm>
        </p:spPr>
        <p:txBody>
          <a:bodyPr/>
          <a:lstStyle/>
          <a:p>
            <a:pPr>
              <a:defRPr/>
            </a:pPr>
            <a:fld id="{DBB46B21-C059-46C4-A673-8FCCAD018ECB}" type="slidenum">
              <a:rPr lang="en-US" smtClean="0"/>
              <a:pPr>
                <a:defRPr/>
              </a:pPr>
              <a:t>40</a:t>
            </a:fld>
            <a:endParaRPr lang="en-US"/>
          </a:p>
        </p:txBody>
      </p:sp>
    </p:spTree>
    <p:extLst>
      <p:ext uri="{BB962C8B-B14F-4D97-AF65-F5344CB8AC3E}">
        <p14:creationId xmlns:p14="http://schemas.microsoft.com/office/powerpoint/2010/main" val="19802178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4099"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fld id="{0998F0A7-2500-402E-AB89-82C48741AC02}" type="slidenum">
              <a:rPr lang="en-US" altLang="en-US" sz="1200" smtClean="0">
                <a:solidFill>
                  <a:schemeClr val="bg1"/>
                </a:solidFill>
              </a:rPr>
              <a:pPr>
                <a:spcBef>
                  <a:spcPct val="0"/>
                </a:spcBef>
                <a:buClrTx/>
                <a:buSzTx/>
                <a:buFontTx/>
                <a:buNone/>
              </a:pPr>
              <a:t>41</a:t>
            </a:fld>
            <a:endParaRPr lang="en-US" altLang="en-US" sz="1200" smtClean="0">
              <a:solidFill>
                <a:schemeClr val="bg1"/>
              </a:solidFill>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4101" name="Title 2"/>
          <p:cNvSpPr>
            <a:spLocks noGrp="1"/>
          </p:cNvSpPr>
          <p:nvPr>
            <p:ph type="title"/>
          </p:nvPr>
        </p:nvSpPr>
        <p:spPr/>
        <p:txBody>
          <a:bodyPr/>
          <a:lstStyle/>
          <a:p>
            <a:r>
              <a:rPr lang="en-US" altLang="en-US" sz="2800" dirty="0" smtClean="0"/>
              <a:t>Outline</a:t>
            </a:r>
          </a:p>
        </p:txBody>
      </p:sp>
      <p:sp>
        <p:nvSpPr>
          <p:cNvPr id="23" name="Rectangle 3"/>
          <p:cNvSpPr>
            <a:spLocks noChangeArrowheads="1"/>
          </p:cNvSpPr>
          <p:nvPr/>
        </p:nvSpPr>
        <p:spPr bwMode="auto">
          <a:xfrm>
            <a:off x="950191" y="1265140"/>
            <a:ext cx="7025410" cy="384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eaLnBrk="1" hangingPunct="1"/>
            <a:r>
              <a:rPr lang="en-US" altLang="en-US" sz="2000" dirty="0" smtClean="0"/>
              <a:t>Introduction (Chris Lum</a:t>
            </a:r>
          </a:p>
          <a:p>
            <a:pPr eaLnBrk="1" hangingPunct="1"/>
            <a:r>
              <a:rPr lang="en-US" altLang="en-US" sz="2000" dirty="0" smtClean="0"/>
              <a:t>Systems overview (Al Creigh)</a:t>
            </a:r>
          </a:p>
          <a:p>
            <a:pPr eaLnBrk="1" hangingPunct="1"/>
            <a:r>
              <a:rPr lang="en-US" altLang="en-US" sz="2000" dirty="0" smtClean="0"/>
              <a:t>Software modifications</a:t>
            </a:r>
          </a:p>
          <a:p>
            <a:pPr lvl="1"/>
            <a:r>
              <a:rPr lang="en-US" altLang="en-US" sz="1600" dirty="0" smtClean="0"/>
              <a:t>Mission Planner modifications (Keisuke Tsujita)</a:t>
            </a:r>
          </a:p>
          <a:p>
            <a:pPr lvl="1"/>
            <a:r>
              <a:rPr lang="en-US" altLang="en-US" sz="1600" dirty="0" err="1" smtClean="0"/>
              <a:t>Pixhawk</a:t>
            </a:r>
            <a:r>
              <a:rPr lang="en-US" altLang="en-US" sz="1600" dirty="0" smtClean="0"/>
              <a:t> modifications (Gage Winde)</a:t>
            </a:r>
          </a:p>
          <a:p>
            <a:pPr eaLnBrk="1" hangingPunct="1"/>
            <a:r>
              <a:rPr lang="en-US" altLang="en-US" sz="2000" dirty="0" smtClean="0"/>
              <a:t>Orbit controller design (Dai Tsukada)</a:t>
            </a:r>
          </a:p>
          <a:p>
            <a:pPr eaLnBrk="1" hangingPunct="1"/>
            <a:r>
              <a:rPr lang="en-US" altLang="en-US" sz="2000" dirty="0" smtClean="0"/>
              <a:t>CONDOR camera system (Brendan Doyle Wade)</a:t>
            </a:r>
          </a:p>
          <a:p>
            <a:pPr eaLnBrk="1" hangingPunct="1"/>
            <a:r>
              <a:rPr lang="en-US" altLang="en-US" sz="2000" dirty="0" smtClean="0"/>
              <a:t>Image processing</a:t>
            </a:r>
            <a:endParaRPr lang="en-US" altLang="en-US" sz="2000" dirty="0"/>
          </a:p>
          <a:p>
            <a:pPr lvl="1"/>
            <a:r>
              <a:rPr lang="en-US" altLang="en-US" sz="1600" dirty="0" smtClean="0"/>
              <a:t>Computer vision algorithms (Matthew Jones)</a:t>
            </a:r>
            <a:endParaRPr lang="en-US" altLang="en-US" sz="1600" dirty="0"/>
          </a:p>
          <a:p>
            <a:pPr lvl="1"/>
            <a:r>
              <a:rPr lang="en-US" altLang="en-US" sz="1600" dirty="0" smtClean="0"/>
              <a:t>Image processing framework (Henry Qin, Ryan Valach, Justin  Taft)</a:t>
            </a:r>
          </a:p>
          <a:p>
            <a:pPr eaLnBrk="1" hangingPunct="1"/>
            <a:r>
              <a:rPr lang="en-US" altLang="en-US" sz="2000" dirty="0" smtClean="0"/>
              <a:t>Aircraft simulation environment (Daniel Ablog)</a:t>
            </a:r>
          </a:p>
          <a:p>
            <a:pPr eaLnBrk="1" hangingPunct="1"/>
            <a:r>
              <a:rPr lang="en-US" altLang="en-US" sz="2000" dirty="0" smtClean="0"/>
              <a:t>Conclusions and discussion (Chris Lum)</a:t>
            </a:r>
          </a:p>
          <a:p>
            <a:pPr lvl="1"/>
            <a:endParaRPr lang="en-US" altLang="en-US" sz="1600" dirty="0" smtClean="0"/>
          </a:p>
          <a:p>
            <a:pPr lvl="1"/>
            <a:endParaRPr lang="en-US" altLang="en-US" sz="1600" dirty="0"/>
          </a:p>
          <a:p>
            <a:pPr eaLnBrk="1" hangingPunct="1"/>
            <a:endParaRPr lang="en-US" altLang="en-US" sz="2000" dirty="0" smtClean="0"/>
          </a:p>
          <a:p>
            <a:pPr lvl="1"/>
            <a:endParaRPr lang="en-US" altLang="en-US" sz="800" dirty="0"/>
          </a:p>
        </p:txBody>
      </p:sp>
      <p:sp>
        <p:nvSpPr>
          <p:cNvPr id="2" name="Right Arrow 1"/>
          <p:cNvSpPr/>
          <p:nvPr/>
        </p:nvSpPr>
        <p:spPr>
          <a:xfrm>
            <a:off x="158339" y="3717789"/>
            <a:ext cx="791852" cy="311085"/>
          </a:xfrm>
          <a:prstGeom prst="rightArrow">
            <a:avLst/>
          </a:prstGeom>
          <a:solidFill>
            <a:srgbClr val="00FF00"/>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Tree>
    <p:custDataLst>
      <p:tags r:id="rId1"/>
    </p:custDataLst>
    <p:extLst>
      <p:ext uri="{BB962C8B-B14F-4D97-AF65-F5344CB8AC3E}">
        <p14:creationId xmlns:p14="http://schemas.microsoft.com/office/powerpoint/2010/main" val="625198003"/>
      </p:ext>
    </p:extLst>
  </p:cSld>
  <p:clrMapOvr>
    <a:masterClrMapping/>
  </p:clrMapOvr>
  <p:transition advTm="463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4.81481E-6 L -2.77778E-7 0.14005 " pathEditMode="relative" rAng="0" ptsTypes="AA">
                                      <p:cBhvr>
                                        <p:cTn id="6" dur="1000" fill="hold"/>
                                        <p:tgtEl>
                                          <p:spTgt spid="2"/>
                                        </p:tgtEl>
                                        <p:attrNameLst>
                                          <p:attrName>ppt_x</p:attrName>
                                          <p:attrName>ppt_y</p:attrName>
                                        </p:attrNameLst>
                                      </p:cBhvr>
                                      <p:rCtr x="0" y="6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mod="1">
    <p:ext uri="{E180D4A7-C9FB-4DFB-919C-405C955672EB}">
      <p14:showEvtLst xmlns:p14="http://schemas.microsoft.com/office/powerpoint/2010/main">
        <p14:playEvt time="149" objId="5"/>
        <p14:playEvt time="149" objId="6"/>
        <p14:playEvt time="149" objId="4"/>
        <p14:playEvt time="149" objId="7"/>
        <p14:playEvt time="6908" objId="6"/>
        <p14:playEvt time="13640" objId="6"/>
        <p14:playEvt time="20383" objId="6"/>
        <p14:playEvt time="27118" objId="6"/>
        <p14:playEvt time="33852" objId="6"/>
        <p14:playEvt time="40572" objId="6"/>
        <p14:playEvt time="45255" objId="7"/>
        <p14:stopEvt time="46380" objId="4"/>
        <p14:stopEvt time="46380" objId="5"/>
        <p14:stopEvt time="46380" objId="6"/>
        <p14:stopEvt time="46380" objId="7"/>
      </p14:showEvt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Objectives</a:t>
            </a:r>
            <a:endParaRPr lang="en-US" dirty="0"/>
          </a:p>
        </p:txBody>
      </p:sp>
      <p:sp>
        <p:nvSpPr>
          <p:cNvPr id="3" name="Content Placeholder 2"/>
          <p:cNvSpPr>
            <a:spLocks noGrp="1"/>
          </p:cNvSpPr>
          <p:nvPr>
            <p:ph idx="1"/>
          </p:nvPr>
        </p:nvSpPr>
        <p:spPr/>
        <p:txBody>
          <a:bodyPr>
            <a:normAutofit/>
          </a:bodyPr>
          <a:lstStyle/>
          <a:p>
            <a:r>
              <a:rPr lang="en-US" sz="2400" dirty="0" smtClean="0"/>
              <a:t>Given an aircraft model, simulate aircraft state</a:t>
            </a:r>
          </a:p>
          <a:p>
            <a:r>
              <a:rPr lang="en-US" sz="2400" dirty="0" smtClean="0"/>
              <a:t>Visualize state and behavior using </a:t>
            </a:r>
            <a:r>
              <a:rPr lang="en-US" sz="2400" dirty="0" err="1" smtClean="0"/>
              <a:t>FlightGear</a:t>
            </a:r>
            <a:r>
              <a:rPr lang="en-US" sz="2400" dirty="0" smtClean="0"/>
              <a:t> and X-Plane 10 in the future</a:t>
            </a:r>
          </a:p>
          <a:p>
            <a:r>
              <a:rPr lang="en-US" sz="2400" dirty="0" smtClean="0"/>
              <a:t>Create a test bed for future aircraft and missions</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043238"/>
            <a:ext cx="6858000"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2"/>
          </p:nvPr>
        </p:nvSpPr>
        <p:spPr/>
        <p:txBody>
          <a:bodyPr/>
          <a:lstStyle/>
          <a:p>
            <a:pPr>
              <a:defRPr/>
            </a:pPr>
            <a:r>
              <a:rPr lang="en-US" smtClean="0"/>
              <a:t>April 19, 2015</a:t>
            </a:r>
            <a:endParaRPr lang="en-US"/>
          </a:p>
        </p:txBody>
      </p:sp>
      <p:sp>
        <p:nvSpPr>
          <p:cNvPr id="5" name="Footer Placeholder 4"/>
          <p:cNvSpPr>
            <a:spLocks noGrp="1"/>
          </p:cNvSpPr>
          <p:nvPr>
            <p:ph type="ftr" sz="quarter" idx="10"/>
          </p:nvPr>
        </p:nvSpPr>
        <p:spPr/>
        <p:txBody>
          <a:bodyPr/>
          <a:lstStyle/>
          <a:p>
            <a:pPr>
              <a:defRPr/>
            </a:pPr>
            <a:r>
              <a:rPr lang="en-US" smtClean="0"/>
              <a:t>University of Washington</a:t>
            </a:r>
            <a:endParaRPr lang="en-US"/>
          </a:p>
        </p:txBody>
      </p:sp>
      <p:sp>
        <p:nvSpPr>
          <p:cNvPr id="6" name="Slide Number Placeholder 5"/>
          <p:cNvSpPr>
            <a:spLocks noGrp="1"/>
          </p:cNvSpPr>
          <p:nvPr>
            <p:ph type="sldNum" sz="quarter" idx="11"/>
          </p:nvPr>
        </p:nvSpPr>
        <p:spPr/>
        <p:txBody>
          <a:bodyPr/>
          <a:lstStyle/>
          <a:p>
            <a:pPr>
              <a:defRPr/>
            </a:pPr>
            <a:fld id="{CC79AB66-B62E-413D-AB93-774D4930E623}" type="slidenum">
              <a:rPr lang="en-US" smtClean="0"/>
              <a:pPr>
                <a:defRPr/>
              </a:pPr>
              <a:t>42</a:t>
            </a:fld>
            <a:endParaRPr lang="en-US"/>
          </a:p>
        </p:txBody>
      </p:sp>
    </p:spTree>
    <p:extLst>
      <p:ext uri="{BB962C8B-B14F-4D97-AF65-F5344CB8AC3E}">
        <p14:creationId xmlns:p14="http://schemas.microsoft.com/office/powerpoint/2010/main" val="29901085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Aircraft Model</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6 Degree of Freedom Aircraft Model</a:t>
            </a:r>
          </a:p>
          <a:p>
            <a:r>
              <a:rPr lang="en-US" sz="2400" dirty="0" smtClean="0"/>
              <a:t>Models the state of the aircraft in response to control surface deflection </a:t>
            </a:r>
          </a:p>
          <a:p>
            <a:r>
              <a:rPr lang="en-US" sz="2400" dirty="0" smtClean="0"/>
              <a:t>Modular – Can change initial values and aircraft properties</a:t>
            </a:r>
          </a:p>
          <a:p>
            <a:r>
              <a:rPr lang="en-US" sz="2400" dirty="0"/>
              <a:t>Contains pan/tilt camera </a:t>
            </a:r>
            <a:r>
              <a:rPr lang="en-US" sz="2400" dirty="0" smtClean="0"/>
              <a:t>model</a:t>
            </a:r>
          </a:p>
          <a:p>
            <a:r>
              <a:rPr lang="en-US" sz="2400" dirty="0" smtClean="0"/>
              <a:t>State calculations are based off of aerodynamic, propulsion, geometric, payload, environmental, and simulation constants.</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57813" y="4249960"/>
            <a:ext cx="2650330" cy="2236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3" y="4298597"/>
            <a:ext cx="3299828" cy="2187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2"/>
          </p:nvPr>
        </p:nvSpPr>
        <p:spPr/>
        <p:txBody>
          <a:bodyPr/>
          <a:lstStyle/>
          <a:p>
            <a:pPr>
              <a:defRPr/>
            </a:pPr>
            <a:r>
              <a:rPr lang="en-US" smtClean="0"/>
              <a:t>April 19, 2015</a:t>
            </a:r>
            <a:endParaRPr lang="en-US"/>
          </a:p>
        </p:txBody>
      </p:sp>
      <p:sp>
        <p:nvSpPr>
          <p:cNvPr id="5" name="Footer Placeholder 4"/>
          <p:cNvSpPr>
            <a:spLocks noGrp="1"/>
          </p:cNvSpPr>
          <p:nvPr>
            <p:ph type="ftr" sz="quarter" idx="10"/>
          </p:nvPr>
        </p:nvSpPr>
        <p:spPr/>
        <p:txBody>
          <a:bodyPr/>
          <a:lstStyle/>
          <a:p>
            <a:pPr>
              <a:defRPr/>
            </a:pPr>
            <a:r>
              <a:rPr lang="en-US" smtClean="0"/>
              <a:t>University of Washington</a:t>
            </a:r>
            <a:endParaRPr lang="en-US"/>
          </a:p>
        </p:txBody>
      </p:sp>
      <p:sp>
        <p:nvSpPr>
          <p:cNvPr id="6" name="Slide Number Placeholder 5"/>
          <p:cNvSpPr>
            <a:spLocks noGrp="1"/>
          </p:cNvSpPr>
          <p:nvPr>
            <p:ph type="sldNum" sz="quarter" idx="11"/>
          </p:nvPr>
        </p:nvSpPr>
        <p:spPr/>
        <p:txBody>
          <a:bodyPr/>
          <a:lstStyle/>
          <a:p>
            <a:pPr>
              <a:defRPr/>
            </a:pPr>
            <a:fld id="{CC79AB66-B62E-413D-AB93-774D4930E623}" type="slidenum">
              <a:rPr lang="en-US" smtClean="0"/>
              <a:pPr>
                <a:defRPr/>
              </a:pPr>
              <a:t>43</a:t>
            </a:fld>
            <a:endParaRPr lang="en-US"/>
          </a:p>
        </p:txBody>
      </p:sp>
    </p:spTree>
    <p:extLst>
      <p:ext uri="{BB962C8B-B14F-4D97-AF65-F5344CB8AC3E}">
        <p14:creationId xmlns:p14="http://schemas.microsoft.com/office/powerpoint/2010/main" val="22796280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Simulation Environment</a:t>
            </a:r>
            <a:endParaRPr lang="en-US" dirty="0"/>
          </a:p>
        </p:txBody>
      </p:sp>
      <p:sp>
        <p:nvSpPr>
          <p:cNvPr id="3" name="Content Placeholder 2"/>
          <p:cNvSpPr>
            <a:spLocks noGrp="1"/>
          </p:cNvSpPr>
          <p:nvPr>
            <p:ph idx="1"/>
          </p:nvPr>
        </p:nvSpPr>
        <p:spPr/>
        <p:txBody>
          <a:bodyPr>
            <a:normAutofit/>
          </a:bodyPr>
          <a:lstStyle/>
          <a:p>
            <a:r>
              <a:rPr lang="en-US" sz="2400" dirty="0" smtClean="0"/>
              <a:t>Uses Matlab/Simulink to run and simulate the behavior of the aircraft</a:t>
            </a:r>
          </a:p>
          <a:p>
            <a:r>
              <a:rPr lang="en-US" sz="2400" dirty="0" smtClean="0"/>
              <a:t>Matlab/Simulink is also used to take data and plot the response of the aircraft</a:t>
            </a:r>
          </a:p>
          <a:p>
            <a:r>
              <a:rPr lang="en-US" sz="2400" dirty="0" smtClean="0"/>
              <a:t>Aircraft state and camera orientation can be controlled via joystick or set to a generic pattern in Matlab</a:t>
            </a:r>
          </a:p>
          <a:p>
            <a:r>
              <a:rPr lang="en-US" sz="2400" dirty="0" smtClean="0"/>
              <a:t>Utilizes “Aerospace </a:t>
            </a:r>
            <a:r>
              <a:rPr lang="en-US" sz="2400" dirty="0" err="1" smtClean="0"/>
              <a:t>Blockset</a:t>
            </a:r>
            <a:r>
              <a:rPr lang="en-US" sz="2400" dirty="0" smtClean="0"/>
              <a:t>” to communicate w/ joystick</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238" y="4087962"/>
            <a:ext cx="3529012" cy="2432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4123127"/>
            <a:ext cx="2686050" cy="2396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2"/>
          </p:nvPr>
        </p:nvSpPr>
        <p:spPr/>
        <p:txBody>
          <a:bodyPr/>
          <a:lstStyle/>
          <a:p>
            <a:pPr>
              <a:defRPr/>
            </a:pPr>
            <a:r>
              <a:rPr lang="en-US" smtClean="0"/>
              <a:t>April 19, 2015</a:t>
            </a:r>
            <a:endParaRPr lang="en-US"/>
          </a:p>
        </p:txBody>
      </p:sp>
      <p:sp>
        <p:nvSpPr>
          <p:cNvPr id="5" name="Footer Placeholder 4"/>
          <p:cNvSpPr>
            <a:spLocks noGrp="1"/>
          </p:cNvSpPr>
          <p:nvPr>
            <p:ph type="ftr" sz="quarter" idx="10"/>
          </p:nvPr>
        </p:nvSpPr>
        <p:spPr/>
        <p:txBody>
          <a:bodyPr/>
          <a:lstStyle/>
          <a:p>
            <a:pPr>
              <a:defRPr/>
            </a:pPr>
            <a:r>
              <a:rPr lang="en-US" smtClean="0"/>
              <a:t>University of Washington</a:t>
            </a:r>
            <a:endParaRPr lang="en-US"/>
          </a:p>
        </p:txBody>
      </p:sp>
      <p:sp>
        <p:nvSpPr>
          <p:cNvPr id="6" name="Slide Number Placeholder 5"/>
          <p:cNvSpPr>
            <a:spLocks noGrp="1"/>
          </p:cNvSpPr>
          <p:nvPr>
            <p:ph type="sldNum" sz="quarter" idx="11"/>
          </p:nvPr>
        </p:nvSpPr>
        <p:spPr/>
        <p:txBody>
          <a:bodyPr/>
          <a:lstStyle/>
          <a:p>
            <a:pPr>
              <a:defRPr/>
            </a:pPr>
            <a:fld id="{CC79AB66-B62E-413D-AB93-774D4930E623}" type="slidenum">
              <a:rPr lang="en-US" smtClean="0"/>
              <a:pPr>
                <a:defRPr/>
              </a:pPr>
              <a:t>44</a:t>
            </a:fld>
            <a:endParaRPr lang="en-US"/>
          </a:p>
        </p:txBody>
      </p:sp>
    </p:spTree>
    <p:extLst>
      <p:ext uri="{BB962C8B-B14F-4D97-AF65-F5344CB8AC3E}">
        <p14:creationId xmlns:p14="http://schemas.microsoft.com/office/powerpoint/2010/main" val="21673416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 Visualization</a:t>
            </a:r>
            <a:endParaRPr lang="en-US" dirty="0"/>
          </a:p>
        </p:txBody>
      </p:sp>
      <p:sp>
        <p:nvSpPr>
          <p:cNvPr id="3" name="Content Placeholder 2"/>
          <p:cNvSpPr>
            <a:spLocks noGrp="1"/>
          </p:cNvSpPr>
          <p:nvPr>
            <p:ph idx="1"/>
          </p:nvPr>
        </p:nvSpPr>
        <p:spPr/>
        <p:txBody>
          <a:bodyPr>
            <a:normAutofit/>
          </a:bodyPr>
          <a:lstStyle/>
          <a:p>
            <a:r>
              <a:rPr lang="en-US" sz="2400" dirty="0" smtClean="0"/>
              <a:t>Uses </a:t>
            </a:r>
            <a:r>
              <a:rPr lang="en-US" sz="2400" dirty="0" err="1" smtClean="0"/>
              <a:t>FlightGear</a:t>
            </a:r>
            <a:r>
              <a:rPr lang="en-US" sz="2400" dirty="0" smtClean="0"/>
              <a:t> v2.12 as a visualization tool.</a:t>
            </a:r>
          </a:p>
          <a:p>
            <a:r>
              <a:rPr lang="en-US" sz="2400" dirty="0" err="1" smtClean="0"/>
              <a:t>FlightGear</a:t>
            </a:r>
            <a:r>
              <a:rPr lang="en-US" sz="2400" dirty="0" smtClean="0"/>
              <a:t> receives signals from Simulink and carries out the simulation</a:t>
            </a:r>
          </a:p>
          <a:p>
            <a:pPr lvl="1"/>
            <a:endParaRPr lang="en-US" sz="2000" dirty="0" smtClean="0"/>
          </a:p>
          <a:p>
            <a:pPr lvl="1"/>
            <a:endParaRPr lang="en-US" sz="2000"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74" y="2538413"/>
            <a:ext cx="6724651" cy="3801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2"/>
          </p:nvPr>
        </p:nvSpPr>
        <p:spPr/>
        <p:txBody>
          <a:bodyPr/>
          <a:lstStyle/>
          <a:p>
            <a:pPr>
              <a:defRPr/>
            </a:pPr>
            <a:r>
              <a:rPr lang="en-US" smtClean="0"/>
              <a:t>April 19, 2015</a:t>
            </a:r>
            <a:endParaRPr lang="en-US"/>
          </a:p>
        </p:txBody>
      </p:sp>
      <p:sp>
        <p:nvSpPr>
          <p:cNvPr id="5" name="Footer Placeholder 4"/>
          <p:cNvSpPr>
            <a:spLocks noGrp="1"/>
          </p:cNvSpPr>
          <p:nvPr>
            <p:ph type="ftr" sz="quarter" idx="10"/>
          </p:nvPr>
        </p:nvSpPr>
        <p:spPr/>
        <p:txBody>
          <a:bodyPr/>
          <a:lstStyle/>
          <a:p>
            <a:pPr>
              <a:defRPr/>
            </a:pPr>
            <a:r>
              <a:rPr lang="en-US" smtClean="0"/>
              <a:t>University of Washington</a:t>
            </a:r>
            <a:endParaRPr lang="en-US"/>
          </a:p>
        </p:txBody>
      </p:sp>
      <p:sp>
        <p:nvSpPr>
          <p:cNvPr id="6" name="Slide Number Placeholder 5"/>
          <p:cNvSpPr>
            <a:spLocks noGrp="1"/>
          </p:cNvSpPr>
          <p:nvPr>
            <p:ph type="sldNum" sz="quarter" idx="11"/>
          </p:nvPr>
        </p:nvSpPr>
        <p:spPr/>
        <p:txBody>
          <a:bodyPr/>
          <a:lstStyle/>
          <a:p>
            <a:pPr>
              <a:defRPr/>
            </a:pPr>
            <a:fld id="{CC79AB66-B62E-413D-AB93-774D4930E623}" type="slidenum">
              <a:rPr lang="en-US" smtClean="0"/>
              <a:pPr>
                <a:defRPr/>
              </a:pPr>
              <a:t>45</a:t>
            </a:fld>
            <a:endParaRPr lang="en-US"/>
          </a:p>
        </p:txBody>
      </p:sp>
    </p:spTree>
    <p:extLst>
      <p:ext uri="{BB962C8B-B14F-4D97-AF65-F5344CB8AC3E}">
        <p14:creationId xmlns:p14="http://schemas.microsoft.com/office/powerpoint/2010/main" val="21893294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Goals</a:t>
            </a:r>
            <a:endParaRPr lang="en-US" dirty="0"/>
          </a:p>
        </p:txBody>
      </p:sp>
      <p:sp>
        <p:nvSpPr>
          <p:cNvPr id="3" name="Content Placeholder 2"/>
          <p:cNvSpPr>
            <a:spLocks noGrp="1"/>
          </p:cNvSpPr>
          <p:nvPr>
            <p:ph idx="1"/>
          </p:nvPr>
        </p:nvSpPr>
        <p:spPr/>
        <p:txBody>
          <a:bodyPr>
            <a:normAutofit/>
          </a:bodyPr>
          <a:lstStyle/>
          <a:p>
            <a:r>
              <a:rPr lang="en-US" dirty="0" smtClean="0"/>
              <a:t>Use </a:t>
            </a:r>
            <a:r>
              <a:rPr lang="en-US" dirty="0"/>
              <a:t>X-Plane 10 as the visualization tool</a:t>
            </a:r>
          </a:p>
          <a:p>
            <a:r>
              <a:rPr lang="en-US" dirty="0"/>
              <a:t>Verify procedure on other computers</a:t>
            </a:r>
          </a:p>
          <a:p>
            <a:pPr lvl="1"/>
            <a:endParaRPr lang="en-US" sz="2000" dirty="0" smtClean="0"/>
          </a:p>
          <a:p>
            <a:pPr lvl="1"/>
            <a:endParaRPr lang="en-US" sz="2000"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1" y="2543175"/>
            <a:ext cx="2557462" cy="3612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68536"/>
            <a:ext cx="4196534"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2"/>
          </p:nvPr>
        </p:nvSpPr>
        <p:spPr/>
        <p:txBody>
          <a:bodyPr/>
          <a:lstStyle/>
          <a:p>
            <a:pPr>
              <a:defRPr/>
            </a:pPr>
            <a:r>
              <a:rPr lang="en-US" smtClean="0"/>
              <a:t>April 19, 2015</a:t>
            </a:r>
            <a:endParaRPr lang="en-US"/>
          </a:p>
        </p:txBody>
      </p:sp>
      <p:sp>
        <p:nvSpPr>
          <p:cNvPr id="5" name="Footer Placeholder 4"/>
          <p:cNvSpPr>
            <a:spLocks noGrp="1"/>
          </p:cNvSpPr>
          <p:nvPr>
            <p:ph type="ftr" sz="quarter" idx="10"/>
          </p:nvPr>
        </p:nvSpPr>
        <p:spPr/>
        <p:txBody>
          <a:bodyPr/>
          <a:lstStyle/>
          <a:p>
            <a:pPr>
              <a:defRPr/>
            </a:pPr>
            <a:r>
              <a:rPr lang="en-US" smtClean="0"/>
              <a:t>University of Washington</a:t>
            </a:r>
            <a:endParaRPr lang="en-US"/>
          </a:p>
        </p:txBody>
      </p:sp>
      <p:sp>
        <p:nvSpPr>
          <p:cNvPr id="6" name="Slide Number Placeholder 5"/>
          <p:cNvSpPr>
            <a:spLocks noGrp="1"/>
          </p:cNvSpPr>
          <p:nvPr>
            <p:ph type="sldNum" sz="quarter" idx="11"/>
          </p:nvPr>
        </p:nvSpPr>
        <p:spPr/>
        <p:txBody>
          <a:bodyPr/>
          <a:lstStyle/>
          <a:p>
            <a:pPr>
              <a:defRPr/>
            </a:pPr>
            <a:fld id="{CC79AB66-B62E-413D-AB93-774D4930E623}" type="slidenum">
              <a:rPr lang="en-US" smtClean="0"/>
              <a:pPr>
                <a:defRPr/>
              </a:pPr>
              <a:t>46</a:t>
            </a:fld>
            <a:endParaRPr lang="en-US"/>
          </a:p>
        </p:txBody>
      </p:sp>
    </p:spTree>
    <p:extLst>
      <p:ext uri="{BB962C8B-B14F-4D97-AF65-F5344CB8AC3E}">
        <p14:creationId xmlns:p14="http://schemas.microsoft.com/office/powerpoint/2010/main" val="26015542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4099"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fld id="{0998F0A7-2500-402E-AB89-82C48741AC02}" type="slidenum">
              <a:rPr lang="en-US" altLang="en-US" sz="1200" smtClean="0">
                <a:solidFill>
                  <a:schemeClr val="bg1"/>
                </a:solidFill>
              </a:rPr>
              <a:pPr>
                <a:spcBef>
                  <a:spcPct val="0"/>
                </a:spcBef>
                <a:buClrTx/>
                <a:buSzTx/>
                <a:buFontTx/>
                <a:buNone/>
              </a:pPr>
              <a:t>47</a:t>
            </a:fld>
            <a:endParaRPr lang="en-US" altLang="en-US" sz="1200" smtClean="0">
              <a:solidFill>
                <a:schemeClr val="bg1"/>
              </a:solidFill>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4101" name="Title 2"/>
          <p:cNvSpPr>
            <a:spLocks noGrp="1"/>
          </p:cNvSpPr>
          <p:nvPr>
            <p:ph type="title"/>
          </p:nvPr>
        </p:nvSpPr>
        <p:spPr/>
        <p:txBody>
          <a:bodyPr/>
          <a:lstStyle/>
          <a:p>
            <a:r>
              <a:rPr lang="en-US" altLang="en-US" sz="2800" dirty="0" smtClean="0"/>
              <a:t>Outline</a:t>
            </a:r>
          </a:p>
        </p:txBody>
      </p:sp>
      <p:sp>
        <p:nvSpPr>
          <p:cNvPr id="23" name="Rectangle 3"/>
          <p:cNvSpPr>
            <a:spLocks noChangeArrowheads="1"/>
          </p:cNvSpPr>
          <p:nvPr/>
        </p:nvSpPr>
        <p:spPr bwMode="auto">
          <a:xfrm>
            <a:off x="950191" y="1265140"/>
            <a:ext cx="7025410" cy="384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eaLnBrk="1" hangingPunct="1"/>
            <a:r>
              <a:rPr lang="en-US" altLang="en-US" sz="2000" dirty="0" smtClean="0"/>
              <a:t>Introduction (Chris Lum</a:t>
            </a:r>
          </a:p>
          <a:p>
            <a:pPr eaLnBrk="1" hangingPunct="1"/>
            <a:r>
              <a:rPr lang="en-US" altLang="en-US" sz="2000" dirty="0" smtClean="0"/>
              <a:t>Systems overview (Al Creigh)</a:t>
            </a:r>
          </a:p>
          <a:p>
            <a:pPr eaLnBrk="1" hangingPunct="1"/>
            <a:r>
              <a:rPr lang="en-US" altLang="en-US" sz="2000" dirty="0" smtClean="0"/>
              <a:t>Software modifications</a:t>
            </a:r>
          </a:p>
          <a:p>
            <a:pPr lvl="1"/>
            <a:r>
              <a:rPr lang="en-US" altLang="en-US" sz="1600" dirty="0" smtClean="0"/>
              <a:t>Mission Planner modifications (Keisuke Tsujita)</a:t>
            </a:r>
          </a:p>
          <a:p>
            <a:pPr lvl="1"/>
            <a:r>
              <a:rPr lang="en-US" altLang="en-US" sz="1600" dirty="0" err="1" smtClean="0"/>
              <a:t>Pixhawk</a:t>
            </a:r>
            <a:r>
              <a:rPr lang="en-US" altLang="en-US" sz="1600" dirty="0" smtClean="0"/>
              <a:t> modifications (Gage Winde)</a:t>
            </a:r>
          </a:p>
          <a:p>
            <a:pPr eaLnBrk="1" hangingPunct="1"/>
            <a:r>
              <a:rPr lang="en-US" altLang="en-US" sz="2000" dirty="0" smtClean="0"/>
              <a:t>Orbit controller design (Dai Tsukada)</a:t>
            </a:r>
          </a:p>
          <a:p>
            <a:pPr eaLnBrk="1" hangingPunct="1"/>
            <a:r>
              <a:rPr lang="en-US" altLang="en-US" sz="2000" dirty="0" smtClean="0"/>
              <a:t>CONDOR camera system (Brendan Doyle Wade)</a:t>
            </a:r>
          </a:p>
          <a:p>
            <a:pPr eaLnBrk="1" hangingPunct="1"/>
            <a:r>
              <a:rPr lang="en-US" altLang="en-US" sz="2000" dirty="0" smtClean="0"/>
              <a:t>Image processing</a:t>
            </a:r>
            <a:endParaRPr lang="en-US" altLang="en-US" sz="2000" dirty="0"/>
          </a:p>
          <a:p>
            <a:pPr lvl="1"/>
            <a:r>
              <a:rPr lang="en-US" altLang="en-US" sz="1600" dirty="0" smtClean="0"/>
              <a:t>Computer vision algorithms (Matthew Jones)</a:t>
            </a:r>
            <a:endParaRPr lang="en-US" altLang="en-US" sz="1600" dirty="0"/>
          </a:p>
          <a:p>
            <a:pPr lvl="1"/>
            <a:r>
              <a:rPr lang="en-US" altLang="en-US" sz="1600" dirty="0" smtClean="0"/>
              <a:t>Image processing framework (Henry Qin, Ryan Valach, Justin  Taft)</a:t>
            </a:r>
          </a:p>
          <a:p>
            <a:pPr eaLnBrk="1" hangingPunct="1"/>
            <a:r>
              <a:rPr lang="en-US" altLang="en-US" sz="2000" dirty="0" smtClean="0"/>
              <a:t>Aircraft simulation environment (Daniel Ablog)</a:t>
            </a:r>
          </a:p>
          <a:p>
            <a:pPr eaLnBrk="1" hangingPunct="1"/>
            <a:r>
              <a:rPr lang="en-US" altLang="en-US" sz="2000" dirty="0" smtClean="0"/>
              <a:t>Conclusions and discussion (Chris Lum)</a:t>
            </a:r>
          </a:p>
          <a:p>
            <a:pPr lvl="1"/>
            <a:endParaRPr lang="en-US" altLang="en-US" sz="1600" dirty="0" smtClean="0"/>
          </a:p>
          <a:p>
            <a:pPr lvl="1"/>
            <a:endParaRPr lang="en-US" altLang="en-US" sz="1600" dirty="0"/>
          </a:p>
          <a:p>
            <a:pPr eaLnBrk="1" hangingPunct="1"/>
            <a:endParaRPr lang="en-US" altLang="en-US" sz="2000" dirty="0" smtClean="0"/>
          </a:p>
          <a:p>
            <a:pPr lvl="1"/>
            <a:endParaRPr lang="en-US" altLang="en-US" sz="800" dirty="0"/>
          </a:p>
        </p:txBody>
      </p:sp>
      <p:sp>
        <p:nvSpPr>
          <p:cNvPr id="2" name="Right Arrow 1"/>
          <p:cNvSpPr/>
          <p:nvPr/>
        </p:nvSpPr>
        <p:spPr>
          <a:xfrm>
            <a:off x="158339" y="4668403"/>
            <a:ext cx="791852" cy="311085"/>
          </a:xfrm>
          <a:prstGeom prst="rightArrow">
            <a:avLst/>
          </a:prstGeom>
          <a:solidFill>
            <a:srgbClr val="00FF00"/>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Tree>
    <p:custDataLst>
      <p:tags r:id="rId1"/>
    </p:custDataLst>
    <p:extLst>
      <p:ext uri="{BB962C8B-B14F-4D97-AF65-F5344CB8AC3E}">
        <p14:creationId xmlns:p14="http://schemas.microsoft.com/office/powerpoint/2010/main" val="2682578294"/>
      </p:ext>
    </p:extLst>
  </p:cSld>
  <p:clrMapOvr>
    <a:masterClrMapping/>
  </p:clrMapOvr>
  <p:transition advTm="463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2.22222E-6 L -2.77778E-7 0.0544 " pathEditMode="relative" rAng="0" ptsTypes="AA">
                                      <p:cBhvr>
                                        <p:cTn id="6" dur="1000" fill="hold"/>
                                        <p:tgtEl>
                                          <p:spTgt spid="2"/>
                                        </p:tgtEl>
                                        <p:attrNameLst>
                                          <p:attrName>ppt_x</p:attrName>
                                          <p:attrName>ppt_y</p:attrName>
                                        </p:attrNameLst>
                                      </p:cBhvr>
                                      <p:rCtr x="0" y="27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mod="1">
    <p:ext uri="{E180D4A7-C9FB-4DFB-919C-405C955672EB}">
      <p14:showEvtLst xmlns:p14="http://schemas.microsoft.com/office/powerpoint/2010/main">
        <p14:playEvt time="149" objId="5"/>
        <p14:playEvt time="149" objId="6"/>
        <p14:playEvt time="149" objId="4"/>
        <p14:playEvt time="149" objId="7"/>
        <p14:playEvt time="6908" objId="6"/>
        <p14:playEvt time="13640" objId="6"/>
        <p14:playEvt time="20383" objId="6"/>
        <p14:playEvt time="27118" objId="6"/>
        <p14:playEvt time="33852" objId="6"/>
        <p14:playEvt time="40572" objId="6"/>
        <p14:playEvt time="45255" objId="7"/>
        <p14:stopEvt time="46380" objId="4"/>
        <p14:stopEvt time="46380" objId="5"/>
        <p14:stopEvt time="46380" objId="6"/>
        <p14:stopEvt time="46380" objId="7"/>
      </p14:showEvt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dirty="0" smtClean="0"/>
              <a:t>Next Steps</a:t>
            </a:r>
          </a:p>
        </p:txBody>
      </p:sp>
      <p:sp>
        <p:nvSpPr>
          <p:cNvPr id="43" name="Date Placeholder 5"/>
          <p:cNvSpPr>
            <a:spLocks noGrp="1"/>
          </p:cNvSpPr>
          <p:nvPr>
            <p:ph type="dt" sz="quarter" idx="12"/>
          </p:nvPr>
        </p:nvSpPr>
        <p:spPr/>
        <p:txBody>
          <a:bodyPr/>
          <a:lstStyle/>
          <a:p>
            <a:pPr>
              <a:defRPr/>
            </a:pPr>
            <a:r>
              <a:rPr lang="en-US" smtClean="0"/>
              <a:t>April 19, 2015</a:t>
            </a:r>
            <a:endParaRPr lang="en-US" dirty="0"/>
          </a:p>
        </p:txBody>
      </p:sp>
      <p:sp>
        <p:nvSpPr>
          <p:cNvPr id="8228" name="Footer Placeholder 3"/>
          <p:cNvSpPr txBox="1">
            <a:spLocks/>
          </p:cNvSpPr>
          <p:nvPr/>
        </p:nvSpPr>
        <p:spPr bwMode="auto">
          <a:xfrm>
            <a:off x="2438400" y="6629400"/>
            <a:ext cx="4267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1200" b="1">
                <a:solidFill>
                  <a:schemeClr val="bg1"/>
                </a:solidFill>
              </a:rPr>
              <a:t>University of Washington</a:t>
            </a:r>
          </a:p>
        </p:txBody>
      </p:sp>
      <p:sp>
        <p:nvSpPr>
          <p:cNvPr id="8229" name="Slide Number Placeholder 4"/>
          <p:cNvSpPr txBox="1">
            <a:spLocks/>
          </p:cNvSpPr>
          <p:nvPr/>
        </p:nvSpPr>
        <p:spPr bwMode="auto">
          <a:xfrm>
            <a:off x="6934200" y="6629400"/>
            <a:ext cx="2133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r" eaLnBrk="1" hangingPunct="1">
              <a:spcBef>
                <a:spcPct val="0"/>
              </a:spcBef>
              <a:buClrTx/>
              <a:buSzTx/>
              <a:buFontTx/>
              <a:buNone/>
            </a:pPr>
            <a:fld id="{8398D56F-BC22-4255-9671-3F1231EC4D0A}" type="slidenum">
              <a:rPr lang="en-US" altLang="en-US" sz="1200">
                <a:solidFill>
                  <a:schemeClr val="bg1"/>
                </a:solidFill>
              </a:rPr>
              <a:pPr algn="r" eaLnBrk="1" hangingPunct="1">
                <a:spcBef>
                  <a:spcPct val="0"/>
                </a:spcBef>
                <a:buClrTx/>
                <a:buSzTx/>
                <a:buFontTx/>
                <a:buNone/>
              </a:pPr>
              <a:t>48</a:t>
            </a:fld>
            <a:endParaRPr lang="en-US" altLang="en-US" sz="1200">
              <a:solidFill>
                <a:schemeClr val="bg1"/>
              </a:solidFill>
            </a:endParaRPr>
          </a:p>
        </p:txBody>
      </p:sp>
      <p:sp>
        <p:nvSpPr>
          <p:cNvPr id="3" name="Footer Placeholder 2"/>
          <p:cNvSpPr>
            <a:spLocks noGrp="1"/>
          </p:cNvSpPr>
          <p:nvPr>
            <p:ph type="ftr" sz="quarter" idx="10"/>
          </p:nvPr>
        </p:nvSpPr>
        <p:spPr/>
        <p:txBody>
          <a:bodyPr/>
          <a:lstStyle/>
          <a:p>
            <a:pPr>
              <a:defRPr/>
            </a:pPr>
            <a:r>
              <a:rPr lang="en-US" smtClean="0"/>
              <a:t>University of Washington</a:t>
            </a:r>
            <a:endParaRPr lang="en-US"/>
          </a:p>
        </p:txBody>
      </p:sp>
      <p:sp>
        <p:nvSpPr>
          <p:cNvPr id="4" name="Slide Number Placeholder 3"/>
          <p:cNvSpPr>
            <a:spLocks noGrp="1"/>
          </p:cNvSpPr>
          <p:nvPr>
            <p:ph type="sldNum" sz="quarter" idx="11"/>
          </p:nvPr>
        </p:nvSpPr>
        <p:spPr/>
        <p:txBody>
          <a:bodyPr/>
          <a:lstStyle/>
          <a:p>
            <a:pPr>
              <a:defRPr/>
            </a:pPr>
            <a:fld id="{99004FE0-DFB1-4E29-9AF3-69391FC505A7}" type="slidenum">
              <a:rPr lang="en-US" smtClean="0"/>
              <a:pPr>
                <a:defRPr/>
              </a:pPr>
              <a:t>48</a:t>
            </a:fld>
            <a:endParaRPr lang="en-US"/>
          </a:p>
        </p:txBody>
      </p:sp>
      <p:sp>
        <p:nvSpPr>
          <p:cNvPr id="34" name="Rectangle 3"/>
          <p:cNvSpPr>
            <a:spLocks noChangeArrowheads="1"/>
          </p:cNvSpPr>
          <p:nvPr/>
        </p:nvSpPr>
        <p:spPr bwMode="auto">
          <a:xfrm>
            <a:off x="271463" y="1173164"/>
            <a:ext cx="8721725" cy="2009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bg2"/>
              </a:buClr>
              <a:buSzPct val="75000"/>
              <a:buFont typeface="Wingdings" pitchFamily="2" charset="2"/>
              <a:buChar char="n"/>
              <a:defRPr/>
            </a:pPr>
            <a:r>
              <a:rPr lang="en-US" sz="2000" dirty="0" smtClean="0">
                <a:latin typeface="Arial" charset="0"/>
              </a:rPr>
              <a:t>Finalize orbit controller algorithm.</a:t>
            </a:r>
          </a:p>
          <a:p>
            <a:pPr marL="342900" indent="-342900">
              <a:spcBef>
                <a:spcPct val="20000"/>
              </a:spcBef>
              <a:buClr>
                <a:schemeClr val="bg2"/>
              </a:buClr>
              <a:buSzPct val="75000"/>
              <a:buFont typeface="Wingdings" pitchFamily="2" charset="2"/>
              <a:buChar char="n"/>
              <a:defRPr/>
            </a:pPr>
            <a:endParaRPr lang="en-US" sz="2000" dirty="0" smtClean="0">
              <a:latin typeface="Arial" charset="0"/>
            </a:endParaRPr>
          </a:p>
          <a:p>
            <a:pPr marL="342900" indent="-342900">
              <a:spcBef>
                <a:spcPct val="20000"/>
              </a:spcBef>
              <a:buClr>
                <a:schemeClr val="bg2"/>
              </a:buClr>
              <a:buSzPct val="75000"/>
              <a:buFont typeface="Wingdings" pitchFamily="2" charset="2"/>
              <a:buChar char="n"/>
              <a:defRPr/>
            </a:pPr>
            <a:r>
              <a:rPr lang="en-US" sz="2000" dirty="0" smtClean="0">
                <a:latin typeface="Arial" charset="0"/>
              </a:rPr>
              <a:t>Port from Matlab/Simulink to </a:t>
            </a:r>
            <a:r>
              <a:rPr lang="en-US" sz="2000" dirty="0" err="1" smtClean="0">
                <a:latin typeface="Arial" charset="0"/>
              </a:rPr>
              <a:t>Pixhawk</a:t>
            </a:r>
            <a:r>
              <a:rPr lang="en-US" sz="2000" dirty="0" smtClean="0">
                <a:latin typeface="Arial" charset="0"/>
              </a:rPr>
              <a:t>.</a:t>
            </a:r>
          </a:p>
          <a:p>
            <a:pPr marL="342900" indent="-342900">
              <a:spcBef>
                <a:spcPct val="20000"/>
              </a:spcBef>
              <a:buClr>
                <a:schemeClr val="bg2"/>
              </a:buClr>
              <a:buSzPct val="75000"/>
              <a:buFont typeface="Wingdings" pitchFamily="2" charset="2"/>
              <a:buChar char="n"/>
              <a:defRPr/>
            </a:pPr>
            <a:endParaRPr lang="en-US" sz="2000" dirty="0" smtClean="0">
              <a:latin typeface="Arial" charset="0"/>
            </a:endParaRPr>
          </a:p>
          <a:p>
            <a:pPr marL="342900" indent="-342900">
              <a:spcBef>
                <a:spcPct val="20000"/>
              </a:spcBef>
              <a:buClr>
                <a:schemeClr val="bg2"/>
              </a:buClr>
              <a:buSzPct val="75000"/>
              <a:buFont typeface="Wingdings" pitchFamily="2" charset="2"/>
              <a:buChar char="n"/>
              <a:defRPr/>
            </a:pPr>
            <a:r>
              <a:rPr lang="en-US" sz="2000" dirty="0" smtClean="0">
                <a:latin typeface="Arial" charset="0"/>
              </a:rPr>
              <a:t>Modify Mission Planner for custom mission.</a:t>
            </a:r>
          </a:p>
          <a:p>
            <a:pPr marL="342900" indent="-342900">
              <a:spcBef>
                <a:spcPct val="20000"/>
              </a:spcBef>
              <a:buClr>
                <a:schemeClr val="bg2"/>
              </a:buClr>
              <a:buSzPct val="75000"/>
              <a:buFont typeface="Wingdings" pitchFamily="2" charset="2"/>
              <a:buChar char="n"/>
              <a:defRPr/>
            </a:pPr>
            <a:endParaRPr lang="en-US" sz="2000" dirty="0" smtClean="0">
              <a:latin typeface="Arial" charset="0"/>
            </a:endParaRPr>
          </a:p>
          <a:p>
            <a:pPr marL="342900" indent="-342900">
              <a:spcBef>
                <a:spcPct val="20000"/>
              </a:spcBef>
              <a:buClr>
                <a:schemeClr val="bg2"/>
              </a:buClr>
              <a:buSzPct val="75000"/>
              <a:buFont typeface="Wingdings" pitchFamily="2" charset="2"/>
              <a:buChar char="n"/>
              <a:defRPr/>
            </a:pPr>
            <a:r>
              <a:rPr lang="en-US" sz="2000" dirty="0" smtClean="0">
                <a:latin typeface="Arial" charset="0"/>
              </a:rPr>
              <a:t>Continue development of image processing algorithms.</a:t>
            </a:r>
          </a:p>
          <a:p>
            <a:pPr marL="342900" indent="-342900">
              <a:spcBef>
                <a:spcPct val="20000"/>
              </a:spcBef>
              <a:buClr>
                <a:schemeClr val="bg2"/>
              </a:buClr>
              <a:buSzPct val="75000"/>
              <a:buFont typeface="Wingdings" pitchFamily="2" charset="2"/>
              <a:buChar char="n"/>
              <a:defRPr/>
            </a:pPr>
            <a:endParaRPr lang="en-US" sz="2000" dirty="0" smtClean="0">
              <a:latin typeface="Arial" charset="0"/>
            </a:endParaRPr>
          </a:p>
          <a:p>
            <a:pPr marL="342900" indent="-342900">
              <a:spcBef>
                <a:spcPct val="20000"/>
              </a:spcBef>
              <a:buClr>
                <a:schemeClr val="bg2"/>
              </a:buClr>
              <a:buSzPct val="75000"/>
              <a:buFont typeface="Wingdings" pitchFamily="2" charset="2"/>
              <a:buChar char="n"/>
              <a:defRPr/>
            </a:pPr>
            <a:r>
              <a:rPr lang="en-US" sz="2000" dirty="0" smtClean="0">
                <a:latin typeface="Arial" charset="0"/>
              </a:rPr>
              <a:t>Conduct ground testing and trials</a:t>
            </a:r>
          </a:p>
          <a:p>
            <a:pPr marL="342900" indent="-342900">
              <a:spcBef>
                <a:spcPct val="20000"/>
              </a:spcBef>
              <a:buClr>
                <a:schemeClr val="bg2"/>
              </a:buClr>
              <a:buSzPct val="75000"/>
              <a:buFont typeface="Wingdings" pitchFamily="2" charset="2"/>
              <a:buChar char="n"/>
              <a:defRPr/>
            </a:pPr>
            <a:endParaRPr lang="en-US" sz="2000" dirty="0" smtClean="0">
              <a:latin typeface="Arial" charset="0"/>
            </a:endParaRPr>
          </a:p>
          <a:p>
            <a:pPr marL="342900" indent="-342900">
              <a:spcBef>
                <a:spcPct val="20000"/>
              </a:spcBef>
              <a:buClr>
                <a:schemeClr val="bg2"/>
              </a:buClr>
              <a:buSzPct val="75000"/>
              <a:buFont typeface="Wingdings" pitchFamily="2" charset="2"/>
              <a:buChar char="n"/>
              <a:defRPr/>
            </a:pPr>
            <a:r>
              <a:rPr lang="en-US" sz="2000" dirty="0">
                <a:latin typeface="Arial" charset="0"/>
              </a:rPr>
              <a:t>Establish UAS test range in Sunnyside, WA</a:t>
            </a:r>
            <a:r>
              <a:rPr lang="en-US" sz="2000" dirty="0" smtClean="0">
                <a:latin typeface="Arial" charset="0"/>
              </a:rPr>
              <a:t>.</a:t>
            </a:r>
          </a:p>
          <a:p>
            <a:pPr marL="342900" indent="-342900">
              <a:spcBef>
                <a:spcPct val="20000"/>
              </a:spcBef>
              <a:buClr>
                <a:schemeClr val="bg2"/>
              </a:buClr>
              <a:buSzPct val="75000"/>
              <a:buFont typeface="Wingdings" pitchFamily="2" charset="2"/>
              <a:buChar char="n"/>
              <a:defRPr/>
            </a:pPr>
            <a:endParaRPr lang="en-US" sz="2000" dirty="0">
              <a:latin typeface="Arial" charset="0"/>
            </a:endParaRPr>
          </a:p>
          <a:p>
            <a:pPr marL="342900" indent="-342900">
              <a:spcBef>
                <a:spcPct val="20000"/>
              </a:spcBef>
              <a:buClr>
                <a:schemeClr val="bg2"/>
              </a:buClr>
              <a:buSzPct val="75000"/>
              <a:buFont typeface="Wingdings" pitchFamily="2" charset="2"/>
              <a:buChar char="n"/>
              <a:defRPr/>
            </a:pPr>
            <a:r>
              <a:rPr lang="en-US" sz="2000" dirty="0">
                <a:latin typeface="Arial" charset="0"/>
              </a:rPr>
              <a:t>Obtain FAA COA for flight operations.</a:t>
            </a:r>
          </a:p>
          <a:p>
            <a:pPr marL="342900" indent="-342900">
              <a:spcBef>
                <a:spcPct val="20000"/>
              </a:spcBef>
              <a:buClr>
                <a:schemeClr val="bg2"/>
              </a:buClr>
              <a:buSzPct val="75000"/>
              <a:buFont typeface="Wingdings" pitchFamily="2" charset="2"/>
              <a:buChar char="n"/>
              <a:defRPr/>
            </a:pPr>
            <a:endParaRPr lang="en-US" sz="2000" dirty="0" smtClean="0">
              <a:latin typeface="Arial" charset="0"/>
            </a:endParaRPr>
          </a:p>
          <a:p>
            <a:pPr marL="1257300" lvl="2" indent="-342900">
              <a:spcBef>
                <a:spcPct val="20000"/>
              </a:spcBef>
              <a:buClr>
                <a:schemeClr val="bg2"/>
              </a:buClr>
              <a:buSzPct val="75000"/>
              <a:buFont typeface="Wingdings" pitchFamily="2" charset="2"/>
              <a:buChar char="n"/>
              <a:defRPr/>
            </a:pPr>
            <a:endParaRPr lang="en-US" sz="2000" dirty="0" smtClean="0">
              <a:latin typeface="Arial" charset="0"/>
            </a:endParaRPr>
          </a:p>
        </p:txBody>
      </p:sp>
    </p:spTree>
    <p:custDataLst>
      <p:tags r:id="rId1"/>
    </p:custDataLst>
    <p:extLst>
      <p:ext uri="{BB962C8B-B14F-4D97-AF65-F5344CB8AC3E}">
        <p14:creationId xmlns:p14="http://schemas.microsoft.com/office/powerpoint/2010/main" val="287115699"/>
      </p:ext>
    </p:extLst>
  </p:cSld>
  <p:clrMapOvr>
    <a:masterClrMapping/>
  </p:clrMapOvr>
  <p:transition advTm="5828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4099"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fld id="{0998F0A7-2500-402E-AB89-82C48741AC02}" type="slidenum">
              <a:rPr lang="en-US" altLang="en-US" sz="1200" smtClean="0">
                <a:solidFill>
                  <a:schemeClr val="bg1"/>
                </a:solidFill>
              </a:rPr>
              <a:pPr>
                <a:spcBef>
                  <a:spcPct val="0"/>
                </a:spcBef>
                <a:buClrTx/>
                <a:buSzTx/>
                <a:buFontTx/>
                <a:buNone/>
              </a:pPr>
              <a:t>5</a:t>
            </a:fld>
            <a:endParaRPr lang="en-US" altLang="en-US" sz="1200" smtClean="0">
              <a:solidFill>
                <a:schemeClr val="bg1"/>
              </a:solidFill>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4101" name="Title 2"/>
          <p:cNvSpPr>
            <a:spLocks noGrp="1"/>
          </p:cNvSpPr>
          <p:nvPr>
            <p:ph type="title"/>
          </p:nvPr>
        </p:nvSpPr>
        <p:spPr/>
        <p:txBody>
          <a:bodyPr/>
          <a:lstStyle/>
          <a:p>
            <a:r>
              <a:rPr lang="en-US" altLang="en-US" sz="2800" dirty="0" smtClean="0"/>
              <a:t>Outline</a:t>
            </a:r>
          </a:p>
        </p:txBody>
      </p:sp>
      <p:sp>
        <p:nvSpPr>
          <p:cNvPr id="23" name="Rectangle 3"/>
          <p:cNvSpPr>
            <a:spLocks noChangeArrowheads="1"/>
          </p:cNvSpPr>
          <p:nvPr/>
        </p:nvSpPr>
        <p:spPr bwMode="auto">
          <a:xfrm>
            <a:off x="950191" y="1265140"/>
            <a:ext cx="7025410" cy="384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eaLnBrk="1" hangingPunct="1"/>
            <a:r>
              <a:rPr lang="en-US" altLang="en-US" sz="2000" dirty="0" smtClean="0"/>
              <a:t>Introduction (Chris </a:t>
            </a:r>
            <a:r>
              <a:rPr lang="en-US" altLang="en-US" sz="2000" dirty="0" err="1" smtClean="0"/>
              <a:t>Lum</a:t>
            </a:r>
            <a:r>
              <a:rPr lang="en-US" altLang="en-US" sz="2000" dirty="0" smtClean="0"/>
              <a:t>)</a:t>
            </a:r>
          </a:p>
          <a:p>
            <a:pPr eaLnBrk="1" hangingPunct="1"/>
            <a:r>
              <a:rPr lang="en-US" altLang="en-US" sz="2000" dirty="0" smtClean="0"/>
              <a:t>Systems overview (Al Creigh)</a:t>
            </a:r>
          </a:p>
          <a:p>
            <a:pPr eaLnBrk="1" hangingPunct="1"/>
            <a:r>
              <a:rPr lang="en-US" altLang="en-US" sz="2000" dirty="0" smtClean="0"/>
              <a:t>Software modifications</a:t>
            </a:r>
          </a:p>
          <a:p>
            <a:pPr lvl="1"/>
            <a:r>
              <a:rPr lang="en-US" altLang="en-US" sz="1600" dirty="0" smtClean="0"/>
              <a:t>Mission Planner modifications (Keisuke Tsujita)</a:t>
            </a:r>
          </a:p>
          <a:p>
            <a:pPr lvl="1"/>
            <a:r>
              <a:rPr lang="en-US" altLang="en-US" sz="1600" dirty="0" err="1" smtClean="0"/>
              <a:t>Pixhawk</a:t>
            </a:r>
            <a:r>
              <a:rPr lang="en-US" altLang="en-US" sz="1600" dirty="0" smtClean="0"/>
              <a:t> modifications (Gage Winde)</a:t>
            </a:r>
          </a:p>
          <a:p>
            <a:pPr eaLnBrk="1" hangingPunct="1"/>
            <a:r>
              <a:rPr lang="en-US" altLang="en-US" sz="2000" dirty="0" smtClean="0"/>
              <a:t>Orbit controller design (Dai Tsukada)</a:t>
            </a:r>
          </a:p>
          <a:p>
            <a:pPr eaLnBrk="1" hangingPunct="1"/>
            <a:r>
              <a:rPr lang="en-US" altLang="en-US" sz="2000" dirty="0" smtClean="0"/>
              <a:t>CONDOR camera system (Brendan Doyle Wade)</a:t>
            </a:r>
          </a:p>
          <a:p>
            <a:pPr eaLnBrk="1" hangingPunct="1"/>
            <a:r>
              <a:rPr lang="en-US" altLang="en-US" sz="2000" dirty="0" smtClean="0"/>
              <a:t>Image processing</a:t>
            </a:r>
            <a:endParaRPr lang="en-US" altLang="en-US" sz="2000" dirty="0"/>
          </a:p>
          <a:p>
            <a:pPr lvl="1"/>
            <a:r>
              <a:rPr lang="en-US" altLang="en-US" sz="1600" dirty="0" smtClean="0"/>
              <a:t>Computer vision algorithms (Matthew Jones)</a:t>
            </a:r>
            <a:endParaRPr lang="en-US" altLang="en-US" sz="1600" dirty="0"/>
          </a:p>
          <a:p>
            <a:pPr lvl="1"/>
            <a:r>
              <a:rPr lang="en-US" altLang="en-US" sz="1600" dirty="0" smtClean="0"/>
              <a:t>Image processing framework (Henry Qin, Ryan Valach, Justin  Taft)</a:t>
            </a:r>
          </a:p>
          <a:p>
            <a:pPr eaLnBrk="1" hangingPunct="1"/>
            <a:r>
              <a:rPr lang="en-US" altLang="en-US" sz="2000" dirty="0" smtClean="0"/>
              <a:t>Aircraft simulation environment (Daniel Ablog)</a:t>
            </a:r>
          </a:p>
          <a:p>
            <a:pPr eaLnBrk="1" hangingPunct="1"/>
            <a:r>
              <a:rPr lang="en-US" altLang="en-US" sz="2000" dirty="0" smtClean="0"/>
              <a:t>Conclusions and discussion (Chris Lum)</a:t>
            </a:r>
          </a:p>
          <a:p>
            <a:pPr lvl="1"/>
            <a:endParaRPr lang="en-US" altLang="en-US" sz="1600" dirty="0" smtClean="0"/>
          </a:p>
          <a:p>
            <a:pPr lvl="1"/>
            <a:endParaRPr lang="en-US" altLang="en-US" sz="1600" dirty="0"/>
          </a:p>
          <a:p>
            <a:pPr eaLnBrk="1" hangingPunct="1"/>
            <a:endParaRPr lang="en-US" altLang="en-US" sz="2000" dirty="0" smtClean="0"/>
          </a:p>
          <a:p>
            <a:pPr lvl="1"/>
            <a:endParaRPr lang="en-US" altLang="en-US" sz="800" dirty="0"/>
          </a:p>
        </p:txBody>
      </p:sp>
      <p:sp>
        <p:nvSpPr>
          <p:cNvPr id="2" name="Right Arrow 1"/>
          <p:cNvSpPr/>
          <p:nvPr/>
        </p:nvSpPr>
        <p:spPr>
          <a:xfrm>
            <a:off x="158338" y="1338606"/>
            <a:ext cx="791852" cy="311085"/>
          </a:xfrm>
          <a:prstGeom prst="rightArrow">
            <a:avLst/>
          </a:prstGeom>
          <a:solidFill>
            <a:srgbClr val="00FF00"/>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Tree>
    <p:custDataLst>
      <p:tags r:id="rId1"/>
    </p:custDataLst>
    <p:extLst>
      <p:ext uri="{BB962C8B-B14F-4D97-AF65-F5344CB8AC3E}">
        <p14:creationId xmlns:p14="http://schemas.microsoft.com/office/powerpoint/2010/main" val="2541728222"/>
      </p:ext>
    </p:extLst>
  </p:cSld>
  <p:clrMapOvr>
    <a:masterClrMapping/>
  </p:clrMapOvr>
  <p:transition advTm="463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mod="1">
    <p:ext uri="{E180D4A7-C9FB-4DFB-919C-405C955672EB}">
      <p14:showEvtLst xmlns:p14="http://schemas.microsoft.com/office/powerpoint/2010/main">
        <p14:playEvt time="149" objId="5"/>
        <p14:playEvt time="149" objId="6"/>
        <p14:playEvt time="149" objId="4"/>
        <p14:playEvt time="149" objId="7"/>
        <p14:playEvt time="6908" objId="6"/>
        <p14:playEvt time="13640" objId="6"/>
        <p14:playEvt time="20383" objId="6"/>
        <p14:playEvt time="27118" objId="6"/>
        <p14:playEvt time="33852" objId="6"/>
        <p14:playEvt time="40572" objId="6"/>
        <p14:playEvt time="45255" objId="7"/>
        <p14:stopEvt time="46380" objId="4"/>
        <p14:stopEvt time="46380" objId="5"/>
        <p14:stopEvt time="46380" objId="6"/>
        <p14:stopEvt time="46380" objId="7"/>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4099"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fld id="{0998F0A7-2500-402E-AB89-82C48741AC02}" type="slidenum">
              <a:rPr lang="en-US" altLang="en-US" sz="1200" smtClean="0">
                <a:solidFill>
                  <a:schemeClr val="bg1"/>
                </a:solidFill>
              </a:rPr>
              <a:pPr>
                <a:spcBef>
                  <a:spcPct val="0"/>
                </a:spcBef>
                <a:buClrTx/>
                <a:buSzTx/>
                <a:buFontTx/>
                <a:buNone/>
              </a:pPr>
              <a:t>6</a:t>
            </a:fld>
            <a:endParaRPr lang="en-US" altLang="en-US" sz="1200" smtClean="0">
              <a:solidFill>
                <a:schemeClr val="bg1"/>
              </a:solidFill>
            </a:endParaRPr>
          </a:p>
        </p:txBody>
      </p:sp>
      <p:sp>
        <p:nvSpPr>
          <p:cNvPr id="13" name="Date Placeholder 6"/>
          <p:cNvSpPr>
            <a:spLocks noGrp="1"/>
          </p:cNvSpPr>
          <p:nvPr>
            <p:ph type="dt" sz="quarter" idx="12"/>
          </p:nvPr>
        </p:nvSpPr>
        <p:spPr/>
        <p:txBody>
          <a:bodyPr/>
          <a:lstStyle/>
          <a:p>
            <a:pPr>
              <a:defRPr/>
            </a:pPr>
            <a:r>
              <a:rPr lang="en-US" smtClean="0"/>
              <a:t>April 19, 2015</a:t>
            </a:r>
            <a:endParaRPr lang="en-US" dirty="0"/>
          </a:p>
        </p:txBody>
      </p:sp>
      <p:sp>
        <p:nvSpPr>
          <p:cNvPr id="4101" name="Title 2"/>
          <p:cNvSpPr>
            <a:spLocks noGrp="1"/>
          </p:cNvSpPr>
          <p:nvPr>
            <p:ph type="title"/>
          </p:nvPr>
        </p:nvSpPr>
        <p:spPr/>
        <p:txBody>
          <a:bodyPr/>
          <a:lstStyle/>
          <a:p>
            <a:r>
              <a:rPr lang="en-US" altLang="en-US" sz="2800" dirty="0" smtClean="0"/>
              <a:t>Outline</a:t>
            </a:r>
          </a:p>
        </p:txBody>
      </p:sp>
      <p:sp>
        <p:nvSpPr>
          <p:cNvPr id="23" name="Rectangle 3"/>
          <p:cNvSpPr>
            <a:spLocks noChangeArrowheads="1"/>
          </p:cNvSpPr>
          <p:nvPr/>
        </p:nvSpPr>
        <p:spPr bwMode="auto">
          <a:xfrm>
            <a:off x="950191" y="1265140"/>
            <a:ext cx="7025410" cy="384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eaLnBrk="1" hangingPunct="1"/>
            <a:r>
              <a:rPr lang="en-US" altLang="en-US" sz="2000" dirty="0" smtClean="0"/>
              <a:t>Introduction (Chris Lum</a:t>
            </a:r>
          </a:p>
          <a:p>
            <a:pPr eaLnBrk="1" hangingPunct="1"/>
            <a:r>
              <a:rPr lang="en-US" altLang="en-US" sz="2000" dirty="0" smtClean="0"/>
              <a:t>Systems overview (Al Creigh)</a:t>
            </a:r>
          </a:p>
          <a:p>
            <a:pPr eaLnBrk="1" hangingPunct="1"/>
            <a:r>
              <a:rPr lang="en-US" altLang="en-US" sz="2000" dirty="0" smtClean="0"/>
              <a:t>Software modifications</a:t>
            </a:r>
          </a:p>
          <a:p>
            <a:pPr lvl="1"/>
            <a:r>
              <a:rPr lang="en-US" altLang="en-US" sz="1600" dirty="0" smtClean="0"/>
              <a:t>Mission Planner modifications (Keisuke Tsujita)</a:t>
            </a:r>
          </a:p>
          <a:p>
            <a:pPr lvl="1"/>
            <a:r>
              <a:rPr lang="en-US" altLang="en-US" sz="1600" dirty="0" err="1" smtClean="0"/>
              <a:t>Pixhawk</a:t>
            </a:r>
            <a:r>
              <a:rPr lang="en-US" altLang="en-US" sz="1600" dirty="0" smtClean="0"/>
              <a:t> modifications (Gage Winde)</a:t>
            </a:r>
          </a:p>
          <a:p>
            <a:pPr eaLnBrk="1" hangingPunct="1"/>
            <a:r>
              <a:rPr lang="en-US" altLang="en-US" sz="2000" dirty="0" smtClean="0"/>
              <a:t>Orbit controller design (Dai Tsukada)</a:t>
            </a:r>
          </a:p>
          <a:p>
            <a:pPr eaLnBrk="1" hangingPunct="1"/>
            <a:r>
              <a:rPr lang="en-US" altLang="en-US" sz="2000" dirty="0" smtClean="0"/>
              <a:t>CONDOR camera system (Brendan Doyle Wade)</a:t>
            </a:r>
          </a:p>
          <a:p>
            <a:pPr eaLnBrk="1" hangingPunct="1"/>
            <a:r>
              <a:rPr lang="en-US" altLang="en-US" sz="2000" dirty="0" smtClean="0"/>
              <a:t>Image processing</a:t>
            </a:r>
            <a:endParaRPr lang="en-US" altLang="en-US" sz="2000" dirty="0"/>
          </a:p>
          <a:p>
            <a:pPr lvl="1"/>
            <a:r>
              <a:rPr lang="en-US" altLang="en-US" sz="1600" dirty="0" smtClean="0"/>
              <a:t>Computer vision algorithms (Matthew Jones)</a:t>
            </a:r>
            <a:endParaRPr lang="en-US" altLang="en-US" sz="1600" dirty="0"/>
          </a:p>
          <a:p>
            <a:pPr lvl="1"/>
            <a:r>
              <a:rPr lang="en-US" altLang="en-US" sz="1600" dirty="0" smtClean="0"/>
              <a:t>Image processing framework (Henry Qin, Ryan Valach, Justin  Taft)</a:t>
            </a:r>
          </a:p>
          <a:p>
            <a:pPr eaLnBrk="1" hangingPunct="1"/>
            <a:r>
              <a:rPr lang="en-US" altLang="en-US" sz="2000" dirty="0" smtClean="0"/>
              <a:t>Aircraft simulation environment (Daniel Ablog)</a:t>
            </a:r>
          </a:p>
          <a:p>
            <a:pPr eaLnBrk="1" hangingPunct="1"/>
            <a:r>
              <a:rPr lang="en-US" altLang="en-US" sz="2000" dirty="0" smtClean="0"/>
              <a:t>Conclusions and discussion (Chris Lum)</a:t>
            </a:r>
          </a:p>
          <a:p>
            <a:pPr lvl="1"/>
            <a:endParaRPr lang="en-US" altLang="en-US" sz="1600" dirty="0" smtClean="0"/>
          </a:p>
          <a:p>
            <a:pPr lvl="1"/>
            <a:endParaRPr lang="en-US" altLang="en-US" sz="1600" dirty="0"/>
          </a:p>
          <a:p>
            <a:pPr eaLnBrk="1" hangingPunct="1"/>
            <a:endParaRPr lang="en-US" altLang="en-US" sz="2000" dirty="0" smtClean="0"/>
          </a:p>
          <a:p>
            <a:pPr lvl="1"/>
            <a:endParaRPr lang="en-US" altLang="en-US" sz="800" dirty="0"/>
          </a:p>
        </p:txBody>
      </p:sp>
      <p:sp>
        <p:nvSpPr>
          <p:cNvPr id="2" name="Right Arrow 1"/>
          <p:cNvSpPr/>
          <p:nvPr/>
        </p:nvSpPr>
        <p:spPr>
          <a:xfrm>
            <a:off x="158339" y="1682637"/>
            <a:ext cx="791852" cy="311085"/>
          </a:xfrm>
          <a:prstGeom prst="rightArrow">
            <a:avLst/>
          </a:prstGeom>
          <a:solidFill>
            <a:srgbClr val="00FF00"/>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Tree>
    <p:custDataLst>
      <p:tags r:id="rId1"/>
    </p:custDataLst>
    <p:extLst>
      <p:ext uri="{BB962C8B-B14F-4D97-AF65-F5344CB8AC3E}">
        <p14:creationId xmlns:p14="http://schemas.microsoft.com/office/powerpoint/2010/main" val="334491426"/>
      </p:ext>
    </p:extLst>
  </p:cSld>
  <p:clrMapOvr>
    <a:masterClrMapping/>
  </p:clrMapOvr>
  <p:transition advTm="463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4.44444E-6 L -2.77778E-7 0.05023 " pathEditMode="relative" rAng="0" ptsTypes="AA">
                                      <p:cBhvr>
                                        <p:cTn id="6" dur="1000" fill="hold"/>
                                        <p:tgtEl>
                                          <p:spTgt spid="2"/>
                                        </p:tgtEl>
                                        <p:attrNameLst>
                                          <p:attrName>ppt_x</p:attrName>
                                          <p:attrName>ppt_y</p:attrName>
                                        </p:attrNameLst>
                                      </p:cBhvr>
                                      <p:rCtr x="0"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mod="1">
    <p:ext uri="{E180D4A7-C9FB-4DFB-919C-405C955672EB}">
      <p14:showEvtLst xmlns:p14="http://schemas.microsoft.com/office/powerpoint/2010/main">
        <p14:playEvt time="149" objId="5"/>
        <p14:playEvt time="149" objId="6"/>
        <p14:playEvt time="149" objId="4"/>
        <p14:playEvt time="149" objId="7"/>
        <p14:playEvt time="6908" objId="6"/>
        <p14:playEvt time="13640" objId="6"/>
        <p14:playEvt time="20383" objId="6"/>
        <p14:playEvt time="27118" objId="6"/>
        <p14:playEvt time="33852" objId="6"/>
        <p14:playEvt time="40572" objId="6"/>
        <p14:playEvt time="45255" objId="7"/>
        <p14:stopEvt time="46380" objId="4"/>
        <p14:stopEvt time="46380" objId="5"/>
        <p14:stopEvt time="46380" objId="6"/>
        <p14:stopEvt time="46380" objId="7"/>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smtClean="0"/>
              <a:t>University of Washington</a:t>
            </a:r>
            <a:endParaRPr lang="en-US"/>
          </a:p>
        </p:txBody>
      </p:sp>
      <p:sp>
        <p:nvSpPr>
          <p:cNvPr id="3" name="Slide Number Placeholder 2"/>
          <p:cNvSpPr>
            <a:spLocks noGrp="1"/>
          </p:cNvSpPr>
          <p:nvPr>
            <p:ph type="sldNum" sz="quarter" idx="11"/>
          </p:nvPr>
        </p:nvSpPr>
        <p:spPr/>
        <p:txBody>
          <a:bodyPr/>
          <a:lstStyle/>
          <a:p>
            <a:pPr>
              <a:defRPr/>
            </a:pPr>
            <a:fld id="{7C4F3A54-6712-4CA2-A206-A81D969737D8}" type="slidenum">
              <a:rPr lang="en-US" smtClean="0"/>
              <a:pPr>
                <a:defRPr/>
              </a:pPr>
              <a:t>7</a:t>
            </a:fld>
            <a:endParaRPr lang="en-US"/>
          </a:p>
        </p:txBody>
      </p:sp>
      <p:sp>
        <p:nvSpPr>
          <p:cNvPr id="4" name="Date Placeholder 3"/>
          <p:cNvSpPr>
            <a:spLocks noGrp="1"/>
          </p:cNvSpPr>
          <p:nvPr>
            <p:ph type="dt" sz="half" idx="12"/>
          </p:nvPr>
        </p:nvSpPr>
        <p:spPr/>
        <p:txBody>
          <a:bodyPr/>
          <a:lstStyle/>
          <a:p>
            <a:pPr>
              <a:defRPr/>
            </a:pPr>
            <a:r>
              <a:rPr lang="en-US" smtClean="0"/>
              <a:t>April 19, 2015</a:t>
            </a:r>
            <a:endParaRPr lang="en-US" dirty="0"/>
          </a:p>
        </p:txBody>
      </p:sp>
      <p:cxnSp>
        <p:nvCxnSpPr>
          <p:cNvPr id="20" name="Straight Arrow Connector 19"/>
          <p:cNvCxnSpPr/>
          <p:nvPr/>
        </p:nvCxnSpPr>
        <p:spPr>
          <a:xfrm flipH="1" flipV="1">
            <a:off x="3038168" y="2920203"/>
            <a:ext cx="106086" cy="1449428"/>
          </a:xfrm>
          <a:prstGeom prst="straightConnector1">
            <a:avLst/>
          </a:prstGeom>
          <a:ln>
            <a:prstDash val="lgDashDot"/>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432989" y="2990436"/>
            <a:ext cx="125339" cy="1379195"/>
          </a:xfrm>
          <a:prstGeom prst="straightConnector1">
            <a:avLst/>
          </a:prstGeom>
          <a:ln>
            <a:prstDash val="lgDashDot"/>
            <a:tailEnd type="arrow"/>
          </a:ln>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1876926" y="4369631"/>
            <a:ext cx="3858471" cy="21193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Mission Planner</a:t>
            </a:r>
          </a:p>
          <a:p>
            <a:pPr algn="ctr"/>
            <a:r>
              <a:rPr lang="en-US" sz="1600" dirty="0" smtClean="0"/>
              <a:t>Communicates with a/c. Passes flight information to DF and receives distance to target from DF</a:t>
            </a:r>
            <a:endParaRPr lang="en-US" sz="1600" dirty="0"/>
          </a:p>
        </p:txBody>
      </p:sp>
      <p:sp>
        <p:nvSpPr>
          <p:cNvPr id="23" name="Rounded Rectangle 22"/>
          <p:cNvSpPr/>
          <p:nvPr/>
        </p:nvSpPr>
        <p:spPr>
          <a:xfrm>
            <a:off x="2210373" y="1226011"/>
            <a:ext cx="3359674" cy="1623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Aircraft</a:t>
            </a:r>
          </a:p>
          <a:p>
            <a:pPr algn="ctr"/>
            <a:r>
              <a:rPr lang="en-US" sz="1600" dirty="0" smtClean="0"/>
              <a:t>3DR contact</a:t>
            </a:r>
            <a:endParaRPr lang="en-US" sz="1600" dirty="0"/>
          </a:p>
        </p:txBody>
      </p:sp>
      <p:sp>
        <p:nvSpPr>
          <p:cNvPr id="34" name="Rectangle 2"/>
          <p:cNvSpPr txBox="1">
            <a:spLocks noChangeArrowheads="1"/>
          </p:cNvSpPr>
          <p:nvPr/>
        </p:nvSpPr>
        <p:spPr bwMode="auto">
          <a:xfrm>
            <a:off x="1463675" y="87313"/>
            <a:ext cx="76803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DBE7F1"/>
                </a:solidFill>
                <a:latin typeface="+mj-lt"/>
                <a:ea typeface="+mj-ea"/>
                <a:cs typeface="+mj-cs"/>
              </a:defRPr>
            </a:lvl1pPr>
            <a:lvl2pPr algn="l" rtl="0" eaLnBrk="0" fontAlgn="base" hangingPunct="0">
              <a:spcBef>
                <a:spcPct val="0"/>
              </a:spcBef>
              <a:spcAft>
                <a:spcPct val="0"/>
              </a:spcAft>
              <a:defRPr sz="3200" b="1">
                <a:solidFill>
                  <a:srgbClr val="DBE7F1"/>
                </a:solidFill>
                <a:latin typeface="Arial" charset="0"/>
              </a:defRPr>
            </a:lvl2pPr>
            <a:lvl3pPr algn="l" rtl="0" eaLnBrk="0" fontAlgn="base" hangingPunct="0">
              <a:spcBef>
                <a:spcPct val="0"/>
              </a:spcBef>
              <a:spcAft>
                <a:spcPct val="0"/>
              </a:spcAft>
              <a:defRPr sz="3200" b="1">
                <a:solidFill>
                  <a:srgbClr val="DBE7F1"/>
                </a:solidFill>
                <a:latin typeface="Arial" charset="0"/>
              </a:defRPr>
            </a:lvl3pPr>
            <a:lvl4pPr algn="l" rtl="0" eaLnBrk="0" fontAlgn="base" hangingPunct="0">
              <a:spcBef>
                <a:spcPct val="0"/>
              </a:spcBef>
              <a:spcAft>
                <a:spcPct val="0"/>
              </a:spcAft>
              <a:defRPr sz="3200" b="1">
                <a:solidFill>
                  <a:srgbClr val="DBE7F1"/>
                </a:solidFill>
                <a:latin typeface="Arial" charset="0"/>
              </a:defRPr>
            </a:lvl4pPr>
            <a:lvl5pPr algn="l" rtl="0" eaLnBrk="0" fontAlgn="base" hangingPunct="0">
              <a:spcBef>
                <a:spcPct val="0"/>
              </a:spcBef>
              <a:spcAft>
                <a:spcPct val="0"/>
              </a:spcAft>
              <a:defRPr sz="3200" b="1">
                <a:solidFill>
                  <a:srgbClr val="DBE7F1"/>
                </a:solidFill>
                <a:latin typeface="Arial" charset="0"/>
              </a:defRPr>
            </a:lvl5pPr>
            <a:lvl6pPr marL="457200" algn="l" rtl="0" fontAlgn="base">
              <a:spcBef>
                <a:spcPct val="0"/>
              </a:spcBef>
              <a:spcAft>
                <a:spcPct val="0"/>
              </a:spcAft>
              <a:defRPr sz="3200" b="1">
                <a:solidFill>
                  <a:srgbClr val="DBE7F1"/>
                </a:solidFill>
                <a:latin typeface="Arial" charset="0"/>
              </a:defRPr>
            </a:lvl6pPr>
            <a:lvl7pPr marL="914400" algn="l" rtl="0" fontAlgn="base">
              <a:spcBef>
                <a:spcPct val="0"/>
              </a:spcBef>
              <a:spcAft>
                <a:spcPct val="0"/>
              </a:spcAft>
              <a:defRPr sz="3200" b="1">
                <a:solidFill>
                  <a:srgbClr val="DBE7F1"/>
                </a:solidFill>
                <a:latin typeface="Arial" charset="0"/>
              </a:defRPr>
            </a:lvl7pPr>
            <a:lvl8pPr marL="1371600" algn="l" rtl="0" fontAlgn="base">
              <a:spcBef>
                <a:spcPct val="0"/>
              </a:spcBef>
              <a:spcAft>
                <a:spcPct val="0"/>
              </a:spcAft>
              <a:defRPr sz="3200" b="1">
                <a:solidFill>
                  <a:srgbClr val="DBE7F1"/>
                </a:solidFill>
                <a:latin typeface="Arial" charset="0"/>
              </a:defRPr>
            </a:lvl8pPr>
            <a:lvl9pPr marL="1828800" algn="l" rtl="0" fontAlgn="base">
              <a:spcBef>
                <a:spcPct val="0"/>
              </a:spcBef>
              <a:spcAft>
                <a:spcPct val="0"/>
              </a:spcAft>
              <a:defRPr sz="3200" b="1">
                <a:solidFill>
                  <a:srgbClr val="DBE7F1"/>
                </a:solidFill>
                <a:latin typeface="Arial" charset="0"/>
              </a:defRPr>
            </a:lvl9pPr>
          </a:lstStyle>
          <a:p>
            <a:pPr eaLnBrk="1" hangingPunct="1"/>
            <a:r>
              <a:rPr lang="en-US" altLang="en-US" kern="0" dirty="0" smtClean="0"/>
              <a:t>Overview</a:t>
            </a:r>
          </a:p>
        </p:txBody>
      </p:sp>
    </p:spTree>
    <p:extLst>
      <p:ext uri="{BB962C8B-B14F-4D97-AF65-F5344CB8AC3E}">
        <p14:creationId xmlns:p14="http://schemas.microsoft.com/office/powerpoint/2010/main" val="22933162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University of Washington</a:t>
            </a:r>
          </a:p>
        </p:txBody>
      </p:sp>
      <p:sp>
        <p:nvSpPr>
          <p:cNvPr id="5" name="Slide Number Placeholder 4"/>
          <p:cNvSpPr>
            <a:spLocks noGrp="1"/>
          </p:cNvSpPr>
          <p:nvPr>
            <p:ph type="sldNum" sz="quarter" idx="11"/>
          </p:nvPr>
        </p:nvSpPr>
        <p:spPr/>
        <p:txBody>
          <a:bodyPr/>
          <a:lstStyle/>
          <a:p>
            <a:pPr>
              <a:defRPr/>
            </a:pPr>
            <a:fld id="{04CF17A8-5433-4C3D-A3F3-BFB238E87CBC}" type="slidenum">
              <a:rPr lang="en-US"/>
              <a:pPr>
                <a:defRPr/>
              </a:pPr>
              <a:t>8</a:t>
            </a:fld>
            <a:endParaRPr lang="en-US"/>
          </a:p>
        </p:txBody>
      </p:sp>
      <p:sp>
        <p:nvSpPr>
          <p:cNvPr id="6" name="Date Placeholder 5"/>
          <p:cNvSpPr>
            <a:spLocks noGrp="1"/>
          </p:cNvSpPr>
          <p:nvPr>
            <p:ph type="dt" sz="quarter" idx="12"/>
          </p:nvPr>
        </p:nvSpPr>
        <p:spPr/>
        <p:txBody>
          <a:bodyPr/>
          <a:lstStyle/>
          <a:p>
            <a:pPr>
              <a:defRPr/>
            </a:pPr>
            <a:r>
              <a:rPr lang="en-US" smtClean="0"/>
              <a:t>April 19, 2015</a:t>
            </a:r>
            <a:endParaRPr lang="en-US" dirty="0"/>
          </a:p>
        </p:txBody>
      </p:sp>
      <p:sp>
        <p:nvSpPr>
          <p:cNvPr id="6149" name="Rectangle 2"/>
          <p:cNvSpPr>
            <a:spLocks noGrp="1" noChangeArrowheads="1"/>
          </p:cNvSpPr>
          <p:nvPr>
            <p:ph type="title" idx="4294967295"/>
          </p:nvPr>
        </p:nvSpPr>
        <p:spPr>
          <a:xfrm>
            <a:off x="1463675" y="87313"/>
            <a:ext cx="7680325" cy="762000"/>
          </a:xfrm>
        </p:spPr>
        <p:txBody>
          <a:bodyPr/>
          <a:lstStyle/>
          <a:p>
            <a:pPr eaLnBrk="1" hangingPunct="1"/>
            <a:r>
              <a:rPr lang="en-US" altLang="en-US" dirty="0" smtClean="0"/>
              <a:t>Mission Planner</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791" y="1160369"/>
            <a:ext cx="7294418" cy="5469031"/>
          </a:xfrm>
          <a:prstGeom prst="rect">
            <a:avLst/>
          </a:prstGeom>
        </p:spPr>
      </p:pic>
    </p:spTree>
    <p:custDataLst>
      <p:tags r:id="rId1"/>
    </p:custDataLst>
    <p:extLst>
      <p:ext uri="{BB962C8B-B14F-4D97-AF65-F5344CB8AC3E}">
        <p14:creationId xmlns:p14="http://schemas.microsoft.com/office/powerpoint/2010/main" val="1645946122"/>
      </p:ext>
    </p:extLst>
  </p:cSld>
  <p:clrMapOvr>
    <a:masterClrMapping/>
  </p:clrMapOvr>
  <p:transition advTm="58286"/>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University of Washington</a:t>
            </a:r>
          </a:p>
        </p:txBody>
      </p:sp>
      <p:sp>
        <p:nvSpPr>
          <p:cNvPr id="5" name="Slide Number Placeholder 4"/>
          <p:cNvSpPr>
            <a:spLocks noGrp="1"/>
          </p:cNvSpPr>
          <p:nvPr>
            <p:ph type="sldNum" sz="quarter" idx="11"/>
          </p:nvPr>
        </p:nvSpPr>
        <p:spPr/>
        <p:txBody>
          <a:bodyPr/>
          <a:lstStyle/>
          <a:p>
            <a:pPr>
              <a:defRPr/>
            </a:pPr>
            <a:fld id="{04CF17A8-5433-4C3D-A3F3-BFB238E87CBC}" type="slidenum">
              <a:rPr lang="en-US"/>
              <a:pPr>
                <a:defRPr/>
              </a:pPr>
              <a:t>9</a:t>
            </a:fld>
            <a:endParaRPr lang="en-US"/>
          </a:p>
        </p:txBody>
      </p:sp>
      <p:sp>
        <p:nvSpPr>
          <p:cNvPr id="6" name="Date Placeholder 5"/>
          <p:cNvSpPr>
            <a:spLocks noGrp="1"/>
          </p:cNvSpPr>
          <p:nvPr>
            <p:ph type="dt" sz="quarter" idx="12"/>
          </p:nvPr>
        </p:nvSpPr>
        <p:spPr/>
        <p:txBody>
          <a:bodyPr/>
          <a:lstStyle/>
          <a:p>
            <a:pPr>
              <a:defRPr/>
            </a:pPr>
            <a:r>
              <a:rPr lang="en-US" smtClean="0"/>
              <a:t>April 19, 2015</a:t>
            </a:r>
            <a:endParaRPr lang="en-US" dirty="0"/>
          </a:p>
        </p:txBody>
      </p:sp>
      <p:sp>
        <p:nvSpPr>
          <p:cNvPr id="6149" name="Rectangle 2"/>
          <p:cNvSpPr>
            <a:spLocks noGrp="1" noChangeArrowheads="1"/>
          </p:cNvSpPr>
          <p:nvPr>
            <p:ph type="title" idx="4294967295"/>
          </p:nvPr>
        </p:nvSpPr>
        <p:spPr>
          <a:xfrm>
            <a:off x="1463675" y="87313"/>
            <a:ext cx="7680325" cy="762000"/>
          </a:xfrm>
        </p:spPr>
        <p:txBody>
          <a:bodyPr/>
          <a:lstStyle/>
          <a:p>
            <a:pPr eaLnBrk="1" hangingPunct="1"/>
            <a:r>
              <a:rPr lang="en-US" altLang="en-US" dirty="0" smtClean="0"/>
              <a:t>Functions to be added</a:t>
            </a:r>
          </a:p>
        </p:txBody>
      </p:sp>
      <p:sp>
        <p:nvSpPr>
          <p:cNvPr id="2" name="TextBox 1"/>
          <p:cNvSpPr txBox="1"/>
          <p:nvPr/>
        </p:nvSpPr>
        <p:spPr>
          <a:xfrm>
            <a:off x="507206" y="1460500"/>
            <a:ext cx="8129588" cy="7971413"/>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t>Extract state information to be used by other applications</a:t>
            </a:r>
          </a:p>
          <a:p>
            <a:pPr marL="285750" indent="-285750">
              <a:buFont typeface="Arial" panose="020B0604020202020204" pitchFamily="34" charset="0"/>
              <a:buChar char="•"/>
            </a:pPr>
            <a:endParaRPr lang="en-US" sz="3200" dirty="0" smtClean="0"/>
          </a:p>
          <a:p>
            <a:pPr marL="285750" indent="-285750">
              <a:buFont typeface="Arial" panose="020B0604020202020204" pitchFamily="34" charset="0"/>
              <a:buChar char="•"/>
            </a:pPr>
            <a:r>
              <a:rPr lang="en-US" sz="3200" dirty="0" smtClean="0"/>
              <a:t>Customized flight modes</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smtClean="0"/>
              <a:t>Upload the parameters/commands from the customized flight modes to autopilot</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smtClean="0"/>
              <a:t>Add user interface of the customized flight modes</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sz="3200" dirty="0" smtClean="0"/>
          </a:p>
          <a:p>
            <a:pPr marL="285750" indent="-285750">
              <a:buFont typeface="Arial" panose="020B0604020202020204" pitchFamily="34" charset="0"/>
              <a:buChar char="•"/>
            </a:pPr>
            <a:endParaRPr lang="en-US" sz="3200" dirty="0"/>
          </a:p>
          <a:p>
            <a:endParaRPr lang="en-US" sz="3200" dirty="0" smtClean="0"/>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sz="3200" dirty="0"/>
          </a:p>
        </p:txBody>
      </p:sp>
      <p:grpSp>
        <p:nvGrpSpPr>
          <p:cNvPr id="11" name="Group 10"/>
          <p:cNvGrpSpPr/>
          <p:nvPr/>
        </p:nvGrpSpPr>
        <p:grpSpPr>
          <a:xfrm>
            <a:off x="4860760" y="2249451"/>
            <a:ext cx="2800413" cy="461665"/>
            <a:chOff x="4860760" y="2249451"/>
            <a:chExt cx="2800413" cy="461665"/>
          </a:xfrm>
        </p:grpSpPr>
        <p:cxnSp>
          <p:nvCxnSpPr>
            <p:cNvPr id="7" name="Straight Arrow Connector 6"/>
            <p:cNvCxnSpPr/>
            <p:nvPr/>
          </p:nvCxnSpPr>
          <p:spPr bwMode="auto">
            <a:xfrm flipH="1">
              <a:off x="4860760" y="2711116"/>
              <a:ext cx="2342145" cy="0"/>
            </a:xfrm>
            <a:prstGeom prst="straightConnector1">
              <a:avLst/>
            </a:prstGeom>
            <a:solidFill>
              <a:schemeClr val="accent1"/>
            </a:solidFill>
            <a:ln w="63500" cap="flat" cmpd="sng" algn="ctr">
              <a:solidFill>
                <a:schemeClr val="bg2">
                  <a:lumMod val="60000"/>
                  <a:lumOff val="40000"/>
                </a:schemeClr>
              </a:solidFill>
              <a:prstDash val="solid"/>
              <a:round/>
              <a:headEnd type="none" w="med" len="med"/>
              <a:tailEnd type="triangle"/>
            </a:ln>
            <a:effectLst/>
          </p:spPr>
        </p:cxnSp>
        <p:sp>
          <p:nvSpPr>
            <p:cNvPr id="10" name="TextBox 9"/>
            <p:cNvSpPr txBox="1"/>
            <p:nvPr/>
          </p:nvSpPr>
          <p:spPr>
            <a:xfrm>
              <a:off x="4860760" y="2249451"/>
              <a:ext cx="2800413" cy="461665"/>
            </a:xfrm>
            <a:prstGeom prst="rect">
              <a:avLst/>
            </a:prstGeom>
            <a:noFill/>
          </p:spPr>
          <p:txBody>
            <a:bodyPr wrap="square" rtlCol="0">
              <a:spAutoFit/>
            </a:bodyPr>
            <a:lstStyle/>
            <a:p>
              <a:r>
                <a:rPr lang="en-US" sz="2400" b="1" i="1" dirty="0" smtClean="0"/>
                <a:t>Current Progress</a:t>
              </a:r>
              <a:endParaRPr lang="en-US" sz="2400" b="1" i="1" dirty="0"/>
            </a:p>
          </p:txBody>
        </p:sp>
      </p:grpSp>
    </p:spTree>
    <p:custDataLst>
      <p:tags r:id="rId1"/>
    </p:custDataLst>
    <p:extLst>
      <p:ext uri="{BB962C8B-B14F-4D97-AF65-F5344CB8AC3E}">
        <p14:creationId xmlns:p14="http://schemas.microsoft.com/office/powerpoint/2010/main" val="2412325534"/>
      </p:ext>
    </p:extLst>
  </p:cSld>
  <p:clrMapOvr>
    <a:masterClrMapping/>
  </p:clrMapOvr>
  <p:transition advTm="5828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ORDWRAP" val="0"/>
  <p:tag name="DEFAULTWIDTH" val="695"/>
  <p:tag name="DEFAULTHEIGHT" val="482"/>
</p:tagLst>
</file>

<file path=ppt/tags/tag10.xml><?xml version="1.0" encoding="utf-8"?>
<p:tagLst xmlns:a="http://schemas.openxmlformats.org/drawingml/2006/main" xmlns:r="http://schemas.openxmlformats.org/officeDocument/2006/relationships" xmlns:p="http://schemas.openxmlformats.org/presentationml/2006/main">
  <p:tag name="TIMING" val="|14.4"/>
</p:tagLst>
</file>

<file path=ppt/tags/tag11.xml><?xml version="1.0" encoding="utf-8"?>
<p:tagLst xmlns:a="http://schemas.openxmlformats.org/drawingml/2006/main" xmlns:r="http://schemas.openxmlformats.org/officeDocument/2006/relationships" xmlns:p="http://schemas.openxmlformats.org/presentationml/2006/main">
  <p:tag name="TIMING" val="|5.7|5.6|5.8|11|8.6|14.8"/>
</p:tagLst>
</file>

<file path=ppt/tags/tag12.xml><?xml version="1.0" encoding="utf-8"?>
<p:tagLst xmlns:a="http://schemas.openxmlformats.org/drawingml/2006/main" xmlns:r="http://schemas.openxmlformats.org/officeDocument/2006/relationships" xmlns:p="http://schemas.openxmlformats.org/presentationml/2006/main">
  <p:tag name="TIMING" val="|5.7|5.6|5.8|11|8.6|14.8"/>
</p:tagLst>
</file>

<file path=ppt/tags/tag13.xml><?xml version="1.0" encoding="utf-8"?>
<p:tagLst xmlns:a="http://schemas.openxmlformats.org/drawingml/2006/main" xmlns:r="http://schemas.openxmlformats.org/officeDocument/2006/relationships" xmlns:p="http://schemas.openxmlformats.org/presentationml/2006/main">
  <p:tag name="TIMING" val="|5.7|5.6|5.8|11|8.6|14.8"/>
</p:tagLst>
</file>

<file path=ppt/tags/tag14.xml><?xml version="1.0" encoding="utf-8"?>
<p:tagLst xmlns:a="http://schemas.openxmlformats.org/drawingml/2006/main" xmlns:r="http://schemas.openxmlformats.org/officeDocument/2006/relationships" xmlns:p="http://schemas.openxmlformats.org/presentationml/2006/main">
  <p:tag name="TIMING" val="|14.4"/>
</p:tagLst>
</file>

<file path=ppt/tags/tag15.xml><?xml version="1.0" encoding="utf-8"?>
<p:tagLst xmlns:a="http://schemas.openxmlformats.org/drawingml/2006/main" xmlns:r="http://schemas.openxmlformats.org/officeDocument/2006/relationships" xmlns:p="http://schemas.openxmlformats.org/presentationml/2006/main">
  <p:tag name="TIMING" val="|14.4"/>
</p:tagLst>
</file>

<file path=ppt/tags/tag16.xml><?xml version="1.0" encoding="utf-8"?>
<p:tagLst xmlns:a="http://schemas.openxmlformats.org/drawingml/2006/main" xmlns:r="http://schemas.openxmlformats.org/officeDocument/2006/relationships" xmlns:p="http://schemas.openxmlformats.org/presentationml/2006/main">
  <p:tag name="TIMING" val="|14.4"/>
</p:tagLst>
</file>

<file path=ppt/tags/tag17.xml><?xml version="1.0" encoding="utf-8"?>
<p:tagLst xmlns:a="http://schemas.openxmlformats.org/drawingml/2006/main" xmlns:r="http://schemas.openxmlformats.org/officeDocument/2006/relationships" xmlns:p="http://schemas.openxmlformats.org/presentationml/2006/main">
  <p:tag name="TIMING" val="|14.4"/>
</p:tagLst>
</file>

<file path=ppt/tags/tag18.xml><?xml version="1.0" encoding="utf-8"?>
<p:tagLst xmlns:a="http://schemas.openxmlformats.org/drawingml/2006/main" xmlns:r="http://schemas.openxmlformats.org/officeDocument/2006/relationships" xmlns:p="http://schemas.openxmlformats.org/presentationml/2006/main">
  <p:tag name="TIMING" val="|14.4"/>
</p:tagLst>
</file>

<file path=ppt/tags/tag19.xml><?xml version="1.0" encoding="utf-8"?>
<p:tagLst xmlns:a="http://schemas.openxmlformats.org/drawingml/2006/main" xmlns:r="http://schemas.openxmlformats.org/officeDocument/2006/relationships" xmlns:p="http://schemas.openxmlformats.org/presentationml/2006/main">
  <p:tag name="TIMING" val="|14.4"/>
</p:tagLst>
</file>

<file path=ppt/tags/tag2.xml><?xml version="1.0" encoding="utf-8"?>
<p:tagLst xmlns:a="http://schemas.openxmlformats.org/drawingml/2006/main" xmlns:r="http://schemas.openxmlformats.org/officeDocument/2006/relationships" xmlns:p="http://schemas.openxmlformats.org/presentationml/2006/main">
  <p:tag name="TIMING" val="|5.7|5.6|5.8|11|8.6|14.8"/>
</p:tagLst>
</file>

<file path=ppt/tags/tag20.xml><?xml version="1.0" encoding="utf-8"?>
<p:tagLst xmlns:a="http://schemas.openxmlformats.org/drawingml/2006/main" xmlns:r="http://schemas.openxmlformats.org/officeDocument/2006/relationships" xmlns:p="http://schemas.openxmlformats.org/presentationml/2006/main">
  <p:tag name="TIMING" val="|14.4"/>
</p:tagLst>
</file>

<file path=ppt/tags/tag21.xml><?xml version="1.0" encoding="utf-8"?>
<p:tagLst xmlns:a="http://schemas.openxmlformats.org/drawingml/2006/main" xmlns:r="http://schemas.openxmlformats.org/officeDocument/2006/relationships" xmlns:p="http://schemas.openxmlformats.org/presentationml/2006/main">
  <p:tag name="TIMING" val="|14.4"/>
</p:tagLst>
</file>

<file path=ppt/tags/tag22.xml><?xml version="1.0" encoding="utf-8"?>
<p:tagLst xmlns:a="http://schemas.openxmlformats.org/drawingml/2006/main" xmlns:r="http://schemas.openxmlformats.org/officeDocument/2006/relationships" xmlns:p="http://schemas.openxmlformats.org/presentationml/2006/main">
  <p:tag name="TIMING" val="|14.4"/>
</p:tagLst>
</file>

<file path=ppt/tags/tag23.xml><?xml version="1.0" encoding="utf-8"?>
<p:tagLst xmlns:a="http://schemas.openxmlformats.org/drawingml/2006/main" xmlns:r="http://schemas.openxmlformats.org/officeDocument/2006/relationships" xmlns:p="http://schemas.openxmlformats.org/presentationml/2006/main">
  <p:tag name="TIMING" val="|14.4"/>
</p:tagLst>
</file>

<file path=ppt/tags/tag24.xml><?xml version="1.0" encoding="utf-8"?>
<p:tagLst xmlns:a="http://schemas.openxmlformats.org/drawingml/2006/main" xmlns:r="http://schemas.openxmlformats.org/officeDocument/2006/relationships" xmlns:p="http://schemas.openxmlformats.org/presentationml/2006/main">
  <p:tag name="TIMING" val="|14.4"/>
</p:tagLst>
</file>

<file path=ppt/tags/tag25.xml><?xml version="1.0" encoding="utf-8"?>
<p:tagLst xmlns:a="http://schemas.openxmlformats.org/drawingml/2006/main" xmlns:r="http://schemas.openxmlformats.org/officeDocument/2006/relationships" xmlns:p="http://schemas.openxmlformats.org/presentationml/2006/main">
  <p:tag name="TIMING" val="|14.4"/>
</p:tagLst>
</file>

<file path=ppt/tags/tag26.xml><?xml version="1.0" encoding="utf-8"?>
<p:tagLst xmlns:a="http://schemas.openxmlformats.org/drawingml/2006/main" xmlns:r="http://schemas.openxmlformats.org/officeDocument/2006/relationships" xmlns:p="http://schemas.openxmlformats.org/presentationml/2006/main">
  <p:tag name="TIMING" val="|14.4"/>
</p:tagLst>
</file>

<file path=ppt/tags/tag27.xml><?xml version="1.0" encoding="utf-8"?>
<p:tagLst xmlns:a="http://schemas.openxmlformats.org/drawingml/2006/main" xmlns:r="http://schemas.openxmlformats.org/officeDocument/2006/relationships" xmlns:p="http://schemas.openxmlformats.org/presentationml/2006/main">
  <p:tag name="TIMING" val="|14.4"/>
</p:tagLst>
</file>

<file path=ppt/tags/tag28.xml><?xml version="1.0" encoding="utf-8"?>
<p:tagLst xmlns:a="http://schemas.openxmlformats.org/drawingml/2006/main" xmlns:r="http://schemas.openxmlformats.org/officeDocument/2006/relationships" xmlns:p="http://schemas.openxmlformats.org/presentationml/2006/main">
  <p:tag name="TIMING" val="|14.4"/>
</p:tagLst>
</file>

<file path=ppt/tags/tag29.xml><?xml version="1.0" encoding="utf-8"?>
<p:tagLst xmlns:a="http://schemas.openxmlformats.org/drawingml/2006/main" xmlns:r="http://schemas.openxmlformats.org/officeDocument/2006/relationships" xmlns:p="http://schemas.openxmlformats.org/presentationml/2006/main">
  <p:tag name="TIMING" val="|14.4"/>
</p:tagLst>
</file>

<file path=ppt/tags/tag3.xml><?xml version="1.0" encoding="utf-8"?>
<p:tagLst xmlns:a="http://schemas.openxmlformats.org/drawingml/2006/main" xmlns:r="http://schemas.openxmlformats.org/officeDocument/2006/relationships" xmlns:p="http://schemas.openxmlformats.org/presentationml/2006/main">
  <p:tag name="TIMING" val="|5.7|5.6|5.8|11|8.6|14.8"/>
</p:tagLst>
</file>

<file path=ppt/tags/tag30.xml><?xml version="1.0" encoding="utf-8"?>
<p:tagLst xmlns:a="http://schemas.openxmlformats.org/drawingml/2006/main" xmlns:r="http://schemas.openxmlformats.org/officeDocument/2006/relationships" xmlns:p="http://schemas.openxmlformats.org/presentationml/2006/main">
  <p:tag name="TIMING" val="|14.4"/>
</p:tagLst>
</file>

<file path=ppt/tags/tag31.xml><?xml version="1.0" encoding="utf-8"?>
<p:tagLst xmlns:a="http://schemas.openxmlformats.org/drawingml/2006/main" xmlns:r="http://schemas.openxmlformats.org/officeDocument/2006/relationships" xmlns:p="http://schemas.openxmlformats.org/presentationml/2006/main">
  <p:tag name="TIMING" val="|14.4"/>
</p:tagLst>
</file>

<file path=ppt/tags/tag32.xml><?xml version="1.0" encoding="utf-8"?>
<p:tagLst xmlns:a="http://schemas.openxmlformats.org/drawingml/2006/main" xmlns:r="http://schemas.openxmlformats.org/officeDocument/2006/relationships" xmlns:p="http://schemas.openxmlformats.org/presentationml/2006/main">
  <p:tag name="TIMING" val="|14.4"/>
</p:tagLst>
</file>

<file path=ppt/tags/tag33.xml><?xml version="1.0" encoding="utf-8"?>
<p:tagLst xmlns:a="http://schemas.openxmlformats.org/drawingml/2006/main" xmlns:r="http://schemas.openxmlformats.org/officeDocument/2006/relationships" xmlns:p="http://schemas.openxmlformats.org/presentationml/2006/main">
  <p:tag name="TIMING" val="|14.4"/>
</p:tagLst>
</file>

<file path=ppt/tags/tag34.xml><?xml version="1.0" encoding="utf-8"?>
<p:tagLst xmlns:a="http://schemas.openxmlformats.org/drawingml/2006/main" xmlns:r="http://schemas.openxmlformats.org/officeDocument/2006/relationships" xmlns:p="http://schemas.openxmlformats.org/presentationml/2006/main">
  <p:tag name="TIMING" val="|14.4"/>
</p:tagLst>
</file>

<file path=ppt/tags/tag35.xml><?xml version="1.0" encoding="utf-8"?>
<p:tagLst xmlns:a="http://schemas.openxmlformats.org/drawingml/2006/main" xmlns:r="http://schemas.openxmlformats.org/officeDocument/2006/relationships" xmlns:p="http://schemas.openxmlformats.org/presentationml/2006/main">
  <p:tag name="TIMING" val="|14.4"/>
</p:tagLst>
</file>

<file path=ppt/tags/tag36.xml><?xml version="1.0" encoding="utf-8"?>
<p:tagLst xmlns:a="http://schemas.openxmlformats.org/drawingml/2006/main" xmlns:r="http://schemas.openxmlformats.org/officeDocument/2006/relationships" xmlns:p="http://schemas.openxmlformats.org/presentationml/2006/main">
  <p:tag name="TIMING" val="|14.4"/>
</p:tagLst>
</file>

<file path=ppt/tags/tag37.xml><?xml version="1.0" encoding="utf-8"?>
<p:tagLst xmlns:a="http://schemas.openxmlformats.org/drawingml/2006/main" xmlns:r="http://schemas.openxmlformats.org/officeDocument/2006/relationships" xmlns:p="http://schemas.openxmlformats.org/presentationml/2006/main">
  <p:tag name="TIMING" val="|5.7|5.6|5.8|11|8.6|14.8"/>
</p:tagLst>
</file>

<file path=ppt/tags/tag4.xml><?xml version="1.0" encoding="utf-8"?>
<p:tagLst xmlns:a="http://schemas.openxmlformats.org/drawingml/2006/main" xmlns:r="http://schemas.openxmlformats.org/officeDocument/2006/relationships" xmlns:p="http://schemas.openxmlformats.org/presentationml/2006/main">
  <p:tag name="TIMING" val="|5.7|5.6|5.8|11|8.6|14.8"/>
</p:tagLst>
</file>

<file path=ppt/tags/tag5.xml><?xml version="1.0" encoding="utf-8"?>
<p:tagLst xmlns:a="http://schemas.openxmlformats.org/drawingml/2006/main" xmlns:r="http://schemas.openxmlformats.org/officeDocument/2006/relationships" xmlns:p="http://schemas.openxmlformats.org/presentationml/2006/main">
  <p:tag name="TIMING" val="|14.4"/>
</p:tagLst>
</file>

<file path=ppt/tags/tag6.xml><?xml version="1.0" encoding="utf-8"?>
<p:tagLst xmlns:a="http://schemas.openxmlformats.org/drawingml/2006/main" xmlns:r="http://schemas.openxmlformats.org/officeDocument/2006/relationships" xmlns:p="http://schemas.openxmlformats.org/presentationml/2006/main">
  <p:tag name="TIMING" val="|14.4"/>
</p:tagLst>
</file>

<file path=ppt/tags/tag7.xml><?xml version="1.0" encoding="utf-8"?>
<p:tagLst xmlns:a="http://schemas.openxmlformats.org/drawingml/2006/main" xmlns:r="http://schemas.openxmlformats.org/officeDocument/2006/relationships" xmlns:p="http://schemas.openxmlformats.org/presentationml/2006/main">
  <p:tag name="TIMING" val="|5.7|5.6|5.8|11|8.6|14.8"/>
</p:tagLst>
</file>

<file path=ppt/tags/tag8.xml><?xml version="1.0" encoding="utf-8"?>
<p:tagLst xmlns:a="http://schemas.openxmlformats.org/drawingml/2006/main" xmlns:r="http://schemas.openxmlformats.org/officeDocument/2006/relationships" xmlns:p="http://schemas.openxmlformats.org/presentationml/2006/main">
  <p:tag name="TIMING" val="|5.7|5.6|5.8|11|8.6|14.8"/>
</p:tagLst>
</file>

<file path=ppt/tags/tag9.xml><?xml version="1.0" encoding="utf-8"?>
<p:tagLst xmlns:a="http://schemas.openxmlformats.org/drawingml/2006/main" xmlns:r="http://schemas.openxmlformats.org/officeDocument/2006/relationships" xmlns:p="http://schemas.openxmlformats.org/presentationml/2006/main">
  <p:tag name="TIMING" val="|5.7|5.6|5.8|11|8.6|14.8"/>
</p:tagLst>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olidFill>
            <a:schemeClr val="tx1"/>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Garamond" pitchFamily="18" charset="0"/>
          </a:defRPr>
        </a:defPPr>
      </a:lstStyle>
    </a:spDef>
    <a:lnDef>
      <a:spPr bwMode="auto">
        <a:solidFill>
          <a:schemeClr val="accent1"/>
        </a:solidFill>
        <a:ln w="19050" cap="flat" cmpd="sng" algn="ctr">
          <a:solidFill>
            <a:schemeClr val="tx1"/>
          </a:solidFill>
          <a:prstDash val="solid"/>
          <a:round/>
          <a:headEnd type="none" w="med" len="med"/>
          <a:tailEnd type="none" w="med" len="med"/>
        </a:ln>
        <a:effectLst/>
      </a:spPr>
      <a:body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66705</TotalTime>
  <Words>2663</Words>
  <Application>Microsoft Office PowerPoint</Application>
  <PresentationFormat>On-screen Show (4:3)</PresentationFormat>
  <Paragraphs>629</Paragraphs>
  <Slides>48</Slides>
  <Notes>38</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6" baseType="lpstr">
      <vt:lpstr>Cambria Math</vt:lpstr>
      <vt:lpstr>Calibri</vt:lpstr>
      <vt:lpstr>Arial</vt:lpstr>
      <vt:lpstr>Wingdings</vt:lpstr>
      <vt:lpstr>Garamond</vt:lpstr>
      <vt:lpstr>Times New Roman</vt:lpstr>
      <vt:lpstr>Pixel</vt:lpstr>
      <vt:lpstr>Equation</vt:lpstr>
      <vt:lpstr>Autonomous Flight Systems Laboratory External Demo  Sprint 1504</vt:lpstr>
      <vt:lpstr>Team Introduction</vt:lpstr>
      <vt:lpstr>Team Introduction</vt:lpstr>
      <vt:lpstr>User Story Progression</vt:lpstr>
      <vt:lpstr>Outline</vt:lpstr>
      <vt:lpstr>Outline</vt:lpstr>
      <vt:lpstr>PowerPoint Presentation</vt:lpstr>
      <vt:lpstr>Mission Planner</vt:lpstr>
      <vt:lpstr>Functions to be added</vt:lpstr>
      <vt:lpstr>PowerPoint Presentation</vt:lpstr>
      <vt:lpstr>PixHawk Modification</vt:lpstr>
      <vt:lpstr>Outline</vt:lpstr>
      <vt:lpstr>Orbit Controller for Visual Anchoring</vt:lpstr>
      <vt:lpstr>Inner Loop Controller</vt:lpstr>
      <vt:lpstr>Outer Loop Controller</vt:lpstr>
      <vt:lpstr>Simulation Performance</vt:lpstr>
      <vt:lpstr>Outline</vt:lpstr>
      <vt:lpstr>3D Printed Camera Gimbal</vt:lpstr>
      <vt:lpstr>Purpose and Features</vt:lpstr>
      <vt:lpstr>Problem Statement</vt:lpstr>
      <vt:lpstr>Subcomponents</vt:lpstr>
      <vt:lpstr>Problem Statement</vt:lpstr>
      <vt:lpstr>Outline</vt:lpstr>
      <vt:lpstr>Problem Statement</vt:lpstr>
      <vt:lpstr>SURF Features Algorithm</vt:lpstr>
      <vt:lpstr>Algorithm Summary</vt:lpstr>
      <vt:lpstr>Algorithm Summary</vt:lpstr>
      <vt:lpstr>Algorithm Summary</vt:lpstr>
      <vt:lpstr>Algorithm Summary</vt:lpstr>
      <vt:lpstr>Pros and Cons of SURF Features</vt:lpstr>
      <vt:lpstr>Color Thresholding Algorithm</vt:lpstr>
      <vt:lpstr>Algorithm Summary</vt:lpstr>
      <vt:lpstr>Algorithm Summary</vt:lpstr>
      <vt:lpstr>Algorithm Summary</vt:lpstr>
      <vt:lpstr>Pros and Cons of Color Thresholding</vt:lpstr>
      <vt:lpstr>Future Work</vt:lpstr>
      <vt:lpstr>Outline</vt:lpstr>
      <vt:lpstr>Image Processing Framework</vt:lpstr>
      <vt:lpstr>Image Processing Block Diagram</vt:lpstr>
      <vt:lpstr>Future Work</vt:lpstr>
      <vt:lpstr>Outline</vt:lpstr>
      <vt:lpstr>Main Objectives</vt:lpstr>
      <vt:lpstr>Aircraft Model</vt:lpstr>
      <vt:lpstr>Simulation Environment</vt:lpstr>
      <vt:lpstr>State Visualization</vt:lpstr>
      <vt:lpstr>Goals</vt:lpstr>
      <vt:lpstr>Outline</vt:lpstr>
      <vt:lpstr>Next Steps</vt:lpstr>
    </vt:vector>
  </TitlesOfParts>
  <Company>University of Washington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lum</dc:creator>
  <cp:lastModifiedBy>Root</cp:lastModifiedBy>
  <cp:revision>4316</cp:revision>
  <dcterms:created xsi:type="dcterms:W3CDTF">1601-01-01T00:00:00Z</dcterms:created>
  <dcterms:modified xsi:type="dcterms:W3CDTF">2015-04-19T22:06:22Z</dcterms:modified>
</cp:coreProperties>
</file>